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351" r:id="rId2"/>
    <p:sldId id="360" r:id="rId3"/>
    <p:sldId id="336" r:id="rId4"/>
    <p:sldId id="337" r:id="rId5"/>
    <p:sldId id="280" r:id="rId6"/>
    <p:sldId id="281" r:id="rId7"/>
    <p:sldId id="339" r:id="rId8"/>
    <p:sldId id="341" r:id="rId9"/>
    <p:sldId id="352" r:id="rId10"/>
    <p:sldId id="356" r:id="rId11"/>
    <p:sldId id="362" r:id="rId12"/>
    <p:sldId id="340" r:id="rId13"/>
    <p:sldId id="342" r:id="rId14"/>
    <p:sldId id="354" r:id="rId15"/>
    <p:sldId id="355" r:id="rId16"/>
    <p:sldId id="338" r:id="rId17"/>
    <p:sldId id="363" r:id="rId18"/>
    <p:sldId id="364" r:id="rId19"/>
    <p:sldId id="343" r:id="rId20"/>
    <p:sldId id="344" r:id="rId21"/>
    <p:sldId id="357" r:id="rId22"/>
    <p:sldId id="350" r:id="rId23"/>
    <p:sldId id="349" r:id="rId24"/>
    <p:sldId id="358" r:id="rId25"/>
    <p:sldId id="359" r:id="rId26"/>
    <p:sldId id="345" r:id="rId27"/>
    <p:sldId id="348" r:id="rId28"/>
    <p:sldId id="361" r:id="rId29"/>
    <p:sldId id="331" r:id="rId30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>
      <p:cViewPr varScale="1">
        <p:scale>
          <a:sx n="106" d="100"/>
          <a:sy n="106" d="100"/>
        </p:scale>
        <p:origin x="924" y="102"/>
      </p:cViewPr>
      <p:guideLst>
        <p:guide orient="horz" pos="2381"/>
        <p:guide pos="317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484554201681554"/>
          <c:y val="2.41628614916286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4.5957179993465012E-2"/>
          <c:y val="7.9737442922374432E-2"/>
          <c:w val="0.93876509186351709"/>
          <c:h val="0.80216628614916285"/>
        </c:manualLayout>
      </c:layout>
      <c:lineChart>
        <c:grouping val="standard"/>
        <c:varyColors val="0"/>
        <c:ser>
          <c:idx val="0"/>
          <c:order val="0"/>
          <c:tx>
            <c:strRef>
              <c:f>PL!$B$3</c:f>
              <c:strCache>
                <c:ptCount val="1"/>
                <c:pt idx="0">
                  <c:v>Łącznie ilość przedsiębiorstw wodociągowych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PL!$M$2:$AD$2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PL!$M$3:$AD$3</c:f>
              <c:numCache>
                <c:formatCode>General</c:formatCode>
                <c:ptCount val="18"/>
                <c:pt idx="0">
                  <c:v>948</c:v>
                </c:pt>
                <c:pt idx="1">
                  <c:v>1014</c:v>
                </c:pt>
                <c:pt idx="2">
                  <c:v>1139</c:v>
                </c:pt>
                <c:pt idx="3">
                  <c:v>1178</c:v>
                </c:pt>
                <c:pt idx="4">
                  <c:v>1262</c:v>
                </c:pt>
                <c:pt idx="5">
                  <c:v>1330</c:v>
                </c:pt>
                <c:pt idx="6">
                  <c:v>1393</c:v>
                </c:pt>
                <c:pt idx="7">
                  <c:v>1415</c:v>
                </c:pt>
                <c:pt idx="8">
                  <c:v>1438</c:v>
                </c:pt>
                <c:pt idx="9">
                  <c:v>1533</c:v>
                </c:pt>
                <c:pt idx="10">
                  <c:v>1603</c:v>
                </c:pt>
                <c:pt idx="11">
                  <c:v>1675</c:v>
                </c:pt>
                <c:pt idx="12">
                  <c:v>1729</c:v>
                </c:pt>
                <c:pt idx="13">
                  <c:v>1755</c:v>
                </c:pt>
                <c:pt idx="14">
                  <c:v>1768</c:v>
                </c:pt>
                <c:pt idx="15">
                  <c:v>1782</c:v>
                </c:pt>
                <c:pt idx="16">
                  <c:v>1843</c:v>
                </c:pt>
                <c:pt idx="17">
                  <c:v>1874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289928"/>
        <c:axId val="347293848"/>
      </c:lineChart>
      <c:catAx>
        <c:axId val="347289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293848"/>
        <c:crosses val="autoZero"/>
        <c:auto val="1"/>
        <c:lblAlgn val="ctr"/>
        <c:lblOffset val="100"/>
        <c:noMultiLvlLbl val="0"/>
      </c:catAx>
      <c:valAx>
        <c:axId val="347293848"/>
        <c:scaling>
          <c:orientation val="minMax"/>
          <c:max val="2200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289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334318350066383E-2"/>
          <c:y val="3.6133694670280034E-2"/>
          <c:w val="0.93857166455591656"/>
          <c:h val="0.79377277027363446"/>
        </c:manualLayout>
      </c:layout>
      <c:lineChart>
        <c:grouping val="standard"/>
        <c:varyColors val="0"/>
        <c:ser>
          <c:idx val="0"/>
          <c:order val="0"/>
          <c:tx>
            <c:strRef>
              <c:f>PL!$B$22</c:f>
              <c:strCache>
                <c:ptCount val="1"/>
                <c:pt idx="0">
                  <c:v>Długość sieci kanalizacyjnej ogółem (tys. km)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PL!$C$21:$AD$21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numCache>
            </c:numRef>
          </c:cat>
          <c:val>
            <c:numRef>
              <c:f>PL!$C$22:$AD$22</c:f>
              <c:numCache>
                <c:formatCode>0</c:formatCode>
                <c:ptCount val="28"/>
                <c:pt idx="0">
                  <c:v>25.762</c:v>
                </c:pt>
                <c:pt idx="1">
                  <c:v>26.506</c:v>
                </c:pt>
                <c:pt idx="2">
                  <c:v>27.806999999999999</c:v>
                </c:pt>
                <c:pt idx="3">
                  <c:v>28.815000000000001</c:v>
                </c:pt>
                <c:pt idx="4">
                  <c:v>30.087</c:v>
                </c:pt>
                <c:pt idx="5">
                  <c:v>31.367999999999999</c:v>
                </c:pt>
                <c:pt idx="6">
                  <c:v>33.5349</c:v>
                </c:pt>
                <c:pt idx="7">
                  <c:v>35.866</c:v>
                </c:pt>
                <c:pt idx="8">
                  <c:v>39.216999999999999</c:v>
                </c:pt>
                <c:pt idx="9">
                  <c:v>42.831000000000003</c:v>
                </c:pt>
                <c:pt idx="10">
                  <c:v>46.752300000000005</c:v>
                </c:pt>
                <c:pt idx="11">
                  <c:v>51.110399999999998</c:v>
                </c:pt>
                <c:pt idx="12">
                  <c:v>55.495899999999999</c:v>
                </c:pt>
                <c:pt idx="13">
                  <c:v>60.95</c:v>
                </c:pt>
                <c:pt idx="14">
                  <c:v>68.856999999999999</c:v>
                </c:pt>
                <c:pt idx="15">
                  <c:v>73.8673</c:v>
                </c:pt>
                <c:pt idx="16">
                  <c:v>80.130800000000008</c:v>
                </c:pt>
                <c:pt idx="17">
                  <c:v>84.856200000000001</c:v>
                </c:pt>
                <c:pt idx="18">
                  <c:v>89.505800000000008</c:v>
                </c:pt>
                <c:pt idx="19">
                  <c:v>94.791600000000003</c:v>
                </c:pt>
                <c:pt idx="20">
                  <c:v>100.2015</c:v>
                </c:pt>
                <c:pt idx="21">
                  <c:v>107.5091</c:v>
                </c:pt>
                <c:pt idx="22">
                  <c:v>117.7</c:v>
                </c:pt>
                <c:pt idx="23">
                  <c:v>125.6</c:v>
                </c:pt>
                <c:pt idx="24">
                  <c:v>132.9</c:v>
                </c:pt>
                <c:pt idx="25">
                  <c:v>142.9</c:v>
                </c:pt>
                <c:pt idx="26">
                  <c:v>149.66800000000001</c:v>
                </c:pt>
                <c:pt idx="27">
                  <c:v>154.01310000000001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PL!$B$23</c:f>
              <c:strCache>
                <c:ptCount val="1"/>
                <c:pt idx="0">
                  <c:v>w miastach (tys. km)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872633053735414E-2"/>
                  <c:y val="2.632353882593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872633053735432E-2"/>
                  <c:y val="2.27101693589114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426634607736984E-2"/>
                  <c:y val="2.632353882593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872633053735414E-2"/>
                  <c:y val="1.9096799891883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1872633053735414E-2"/>
                  <c:y val="2.632353882593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1872633053735473E-2"/>
                  <c:y val="1.9096799891883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1872633053735473E-2"/>
                  <c:y val="1.54834304248552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8764629945732306E-2"/>
                  <c:y val="1.18700609578274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342663460773697E-2"/>
                  <c:y val="1.9096799891883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6534637715740078E-2"/>
                  <c:y val="2.271016935891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0318631499733862E-2"/>
                  <c:y val="1.9096799891883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0318631499733918E-2"/>
                  <c:y val="2.99369082929673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-2.4980636161738522E-2"/>
                  <c:y val="-4.95572199816486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-1.2548623729726092E-2"/>
                  <c:y val="4.07770166940514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layout>
                <c:manualLayout>
                  <c:x val="-1.8764629945732195E-2"/>
                  <c:y val="3.71636472270233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layout>
                <c:manualLayout>
                  <c:x val="-2.0318631499733977E-2"/>
                  <c:y val="2.9936908292967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layout>
                <c:manualLayout>
                  <c:x val="-2.1872633053735414E-2"/>
                  <c:y val="2.632353882593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layout>
                <c:manualLayout>
                  <c:x val="-2.4980636161738637E-2"/>
                  <c:y val="2.99369082929674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-2.4925940201530751E-2"/>
                  <c:y val="3.71636472270233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PL!$C$21:$AD$21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numCache>
            </c:numRef>
          </c:cat>
          <c:val>
            <c:numRef>
              <c:f>PL!$C$23:$AD$23</c:f>
              <c:numCache>
                <c:formatCode>0</c:formatCode>
                <c:ptCount val="28"/>
                <c:pt idx="0">
                  <c:v>21.609589436993499</c:v>
                </c:pt>
                <c:pt idx="1">
                  <c:v>21.836078877297943</c:v>
                </c:pt>
                <c:pt idx="2">
                  <c:v>22.490759081378702</c:v>
                </c:pt>
                <c:pt idx="3">
                  <c:v>22.873821065016987</c:v>
                </c:pt>
                <c:pt idx="4">
                  <c:v>23.432250591989103</c:v>
                </c:pt>
                <c:pt idx="5">
                  <c:v>23.959394467029423</c:v>
                </c:pt>
                <c:pt idx="6">
                  <c:v>25.111484836916123</c:v>
                </c:pt>
                <c:pt idx="7">
                  <c:v>26.176802898787891</c:v>
                </c:pt>
                <c:pt idx="8">
                  <c:v>27.878726221612535</c:v>
                </c:pt>
                <c:pt idx="9">
                  <c:v>29.6355111637784</c:v>
                </c:pt>
                <c:pt idx="10">
                  <c:v>31.698059399999998</c:v>
                </c:pt>
                <c:pt idx="11">
                  <c:v>34.9482</c:v>
                </c:pt>
                <c:pt idx="12">
                  <c:v>35.850351400000001</c:v>
                </c:pt>
                <c:pt idx="13">
                  <c:v>36.752849999999995</c:v>
                </c:pt>
                <c:pt idx="14">
                  <c:v>40.419059000000004</c:v>
                </c:pt>
                <c:pt idx="15">
                  <c:v>41.956626399999998</c:v>
                </c:pt>
                <c:pt idx="16">
                  <c:v>43.310300000000005</c:v>
                </c:pt>
                <c:pt idx="17">
                  <c:v>44.499143112773282</c:v>
                </c:pt>
                <c:pt idx="18">
                  <c:v>45.969499999999996</c:v>
                </c:pt>
                <c:pt idx="19">
                  <c:v>47.848800000000004</c:v>
                </c:pt>
                <c:pt idx="20">
                  <c:v>49.747800000000005</c:v>
                </c:pt>
                <c:pt idx="21">
                  <c:v>51.943100000000001</c:v>
                </c:pt>
                <c:pt idx="22">
                  <c:v>54.194199999999995</c:v>
                </c:pt>
                <c:pt idx="23">
                  <c:v>55.795400000000001</c:v>
                </c:pt>
                <c:pt idx="24">
                  <c:v>57.9148</c:v>
                </c:pt>
                <c:pt idx="25">
                  <c:v>61.161200000000001</c:v>
                </c:pt>
                <c:pt idx="26" formatCode="General">
                  <c:v>62</c:v>
                </c:pt>
                <c:pt idx="27" formatCode="General">
                  <c:v>63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PL!$B$24</c:f>
              <c:strCache>
                <c:ptCount val="1"/>
                <c:pt idx="0">
                  <c:v>na wsi (tys. km)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68672185207618E-4"/>
                  <c:y val="-2.583416910284588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071343354808064E-3"/>
                  <c:y val="-1.34235253113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468672185207618E-4"/>
                  <c:y val="4.643322023771286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6628734345269775E-3"/>
                  <c:y val="1.029952556743415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68672185207618E-4"/>
                  <c:y val="-6.196786377312591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7708765425300863E-3"/>
                  <c:y val="1.029952556743415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132487809653164E-2"/>
                  <c:y val="-2.583416910284588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3426634607737026E-2"/>
                  <c:y val="8.25669149079942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1872633053735414E-2"/>
                  <c:y val="1.90967998918833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1872633053735414E-2"/>
                  <c:y val="2.27101693589114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0318631499733862E-2"/>
                  <c:y val="2.6323538825939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1872633053735473E-2"/>
                  <c:y val="1.9096799891883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0318631499733862E-2"/>
                  <c:y val="2.632353882593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2.1872633053735529E-2"/>
                  <c:y val="2.271016935891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7210628391730754E-2"/>
                  <c:y val="3.35502777599954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2.1872633053735414E-2"/>
                  <c:y val="3.7163647227023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1.7210628391730754E-2"/>
                  <c:y val="5.1617125095135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-2.0318631499733862E-2"/>
                  <c:y val="3.71636472270233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-2.1872633053735414E-2"/>
                  <c:y val="3.71636472270233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-1.8764629945732306E-2"/>
                  <c:y val="4.4390386161079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-2.1872633053735414E-2"/>
                  <c:y val="-4.95572199816486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PL!$C$21:$AD$21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numCache>
            </c:numRef>
          </c:cat>
          <c:val>
            <c:numRef>
              <c:f>PL!$C$24:$AD$24</c:f>
              <c:numCache>
                <c:formatCode>0</c:formatCode>
                <c:ptCount val="28"/>
                <c:pt idx="0">
                  <c:v>4.1524105630065025</c:v>
                </c:pt>
                <c:pt idx="1">
                  <c:v>4.6699211227020569</c:v>
                </c:pt>
                <c:pt idx="2">
                  <c:v>5.3162409186212969</c:v>
                </c:pt>
                <c:pt idx="3">
                  <c:v>5.9411789349830144</c:v>
                </c:pt>
                <c:pt idx="4">
                  <c:v>6.6547494080108951</c:v>
                </c:pt>
                <c:pt idx="5">
                  <c:v>7.4086055329705776</c:v>
                </c:pt>
                <c:pt idx="6">
                  <c:v>8.4234151630838774</c:v>
                </c:pt>
                <c:pt idx="7">
                  <c:v>9.6891971012121125</c:v>
                </c:pt>
                <c:pt idx="8">
                  <c:v>11.338273778387466</c:v>
                </c:pt>
                <c:pt idx="9">
                  <c:v>13.195488836221601</c:v>
                </c:pt>
                <c:pt idx="10">
                  <c:v>15.054240600000002</c:v>
                </c:pt>
                <c:pt idx="11">
                  <c:v>16.162200000000002</c:v>
                </c:pt>
                <c:pt idx="12">
                  <c:v>19.645548599999998</c:v>
                </c:pt>
                <c:pt idx="13">
                  <c:v>24.197150000000001</c:v>
                </c:pt>
                <c:pt idx="14">
                  <c:v>28.437941000000002</c:v>
                </c:pt>
                <c:pt idx="15">
                  <c:v>31.910673600000006</c:v>
                </c:pt>
                <c:pt idx="16">
                  <c:v>36.820500000000003</c:v>
                </c:pt>
                <c:pt idx="17">
                  <c:v>40.357056887226726</c:v>
                </c:pt>
                <c:pt idx="18">
                  <c:v>43.536300000000004</c:v>
                </c:pt>
                <c:pt idx="19">
                  <c:v>46.942800000000005</c:v>
                </c:pt>
                <c:pt idx="20">
                  <c:v>50.453699999999998</c:v>
                </c:pt>
                <c:pt idx="21">
                  <c:v>55.566000000000003</c:v>
                </c:pt>
                <c:pt idx="22">
                  <c:v>63.551400000000001</c:v>
                </c:pt>
                <c:pt idx="23">
                  <c:v>69.785200000000003</c:v>
                </c:pt>
                <c:pt idx="24">
                  <c:v>74.985200000000006</c:v>
                </c:pt>
                <c:pt idx="25">
                  <c:v>81.738799999999998</c:v>
                </c:pt>
                <c:pt idx="26">
                  <c:v>87.6</c:v>
                </c:pt>
                <c:pt idx="27" formatCode="General">
                  <c:v>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58376"/>
        <c:axId val="431660336"/>
      </c:lineChart>
      <c:catAx>
        <c:axId val="431658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60336"/>
        <c:crosses val="autoZero"/>
        <c:auto val="1"/>
        <c:lblAlgn val="ctr"/>
        <c:lblOffset val="100"/>
        <c:noMultiLvlLbl val="0"/>
      </c:catAx>
      <c:valAx>
        <c:axId val="43166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58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PL!$B$43</c:f>
              <c:strCache>
                <c:ptCount val="1"/>
                <c:pt idx="0">
                  <c:v>Poziom skanalizowania ogółem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PL!$C$42:$Q$42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PL!$C$43:$Q$43</c:f>
              <c:numCache>
                <c:formatCode>General</c:formatCode>
                <c:ptCount val="15"/>
                <c:pt idx="0">
                  <c:v>56.7</c:v>
                </c:pt>
                <c:pt idx="1">
                  <c:v>57.4</c:v>
                </c:pt>
                <c:pt idx="2">
                  <c:v>58.3</c:v>
                </c:pt>
                <c:pt idx="3">
                  <c:v>59.2</c:v>
                </c:pt>
                <c:pt idx="4">
                  <c:v>59.8</c:v>
                </c:pt>
                <c:pt idx="5">
                  <c:v>60.3</c:v>
                </c:pt>
                <c:pt idx="6">
                  <c:v>61</c:v>
                </c:pt>
                <c:pt idx="7">
                  <c:v>61.5</c:v>
                </c:pt>
                <c:pt idx="8">
                  <c:v>62</c:v>
                </c:pt>
                <c:pt idx="9">
                  <c:v>63.5</c:v>
                </c:pt>
                <c:pt idx="10">
                  <c:v>64.3</c:v>
                </c:pt>
                <c:pt idx="11">
                  <c:v>65.099999999999994</c:v>
                </c:pt>
                <c:pt idx="12">
                  <c:v>68.7</c:v>
                </c:pt>
                <c:pt idx="13">
                  <c:v>69.7</c:v>
                </c:pt>
                <c:pt idx="14">
                  <c:v>70.5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PL!$B$44</c:f>
              <c:strCache>
                <c:ptCount val="1"/>
                <c:pt idx="0">
                  <c:v>w miastach (%)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PL!$C$42:$Q$42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PL!$C$44:$Q$44</c:f>
              <c:numCache>
                <c:formatCode>General</c:formatCode>
                <c:ptCount val="15"/>
                <c:pt idx="0">
                  <c:v>83.1</c:v>
                </c:pt>
                <c:pt idx="1">
                  <c:v>83.4</c:v>
                </c:pt>
                <c:pt idx="2">
                  <c:v>84</c:v>
                </c:pt>
                <c:pt idx="3">
                  <c:v>84.5</c:v>
                </c:pt>
                <c:pt idx="4">
                  <c:v>84.8</c:v>
                </c:pt>
                <c:pt idx="5">
                  <c:v>85</c:v>
                </c:pt>
                <c:pt idx="6">
                  <c:v>85.5</c:v>
                </c:pt>
                <c:pt idx="7">
                  <c:v>85.8</c:v>
                </c:pt>
                <c:pt idx="8">
                  <c:v>86.1</c:v>
                </c:pt>
                <c:pt idx="9">
                  <c:v>86.7</c:v>
                </c:pt>
                <c:pt idx="10">
                  <c:v>87</c:v>
                </c:pt>
                <c:pt idx="11">
                  <c:v>87.4</c:v>
                </c:pt>
                <c:pt idx="12">
                  <c:v>89.3</c:v>
                </c:pt>
                <c:pt idx="13">
                  <c:v>89.8</c:v>
                </c:pt>
                <c:pt idx="14">
                  <c:v>90.1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PL!$B$45</c:f>
              <c:strCache>
                <c:ptCount val="1"/>
                <c:pt idx="0">
                  <c:v>na wsi (%)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PL!$C$42:$Q$42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PL!$C$45:$Q$45</c:f>
              <c:numCache>
                <c:formatCode>General</c:formatCode>
                <c:ptCount val="15"/>
                <c:pt idx="0">
                  <c:v>14.2</c:v>
                </c:pt>
                <c:pt idx="1">
                  <c:v>15.9</c:v>
                </c:pt>
                <c:pt idx="2">
                  <c:v>17.3</c:v>
                </c:pt>
                <c:pt idx="3">
                  <c:v>19</c:v>
                </c:pt>
                <c:pt idx="4">
                  <c:v>20.2</c:v>
                </c:pt>
                <c:pt idx="5">
                  <c:v>21.3</c:v>
                </c:pt>
                <c:pt idx="6">
                  <c:v>22.5</c:v>
                </c:pt>
                <c:pt idx="7">
                  <c:v>23.5</c:v>
                </c:pt>
                <c:pt idx="8">
                  <c:v>24.8</c:v>
                </c:pt>
                <c:pt idx="9">
                  <c:v>27.8</c:v>
                </c:pt>
                <c:pt idx="10">
                  <c:v>29.4</c:v>
                </c:pt>
                <c:pt idx="11">
                  <c:v>30.9</c:v>
                </c:pt>
                <c:pt idx="12">
                  <c:v>37.299999999999997</c:v>
                </c:pt>
                <c:pt idx="13">
                  <c:v>39.200000000000003</c:v>
                </c:pt>
                <c:pt idx="14">
                  <c:v>40.799999999999997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56808"/>
        <c:axId val="431656416"/>
      </c:lineChart>
      <c:catAx>
        <c:axId val="43165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56416"/>
        <c:crosses val="autoZero"/>
        <c:auto val="1"/>
        <c:lblAlgn val="ctr"/>
        <c:lblOffset val="100"/>
        <c:noMultiLvlLbl val="0"/>
      </c:catAx>
      <c:valAx>
        <c:axId val="431656416"/>
        <c:scaling>
          <c:orientation val="minMax"/>
          <c:max val="95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56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5244342488685E-2"/>
          <c:y val="2.1830453517641537E-2"/>
          <c:w val="0.94365666811333626"/>
          <c:h val="0.86987141089636932"/>
        </c:manualLayout>
      </c:layout>
      <c:lineChart>
        <c:grouping val="standard"/>
        <c:varyColors val="0"/>
        <c:ser>
          <c:idx val="0"/>
          <c:order val="0"/>
          <c:tx>
            <c:strRef>
              <c:f>PL!$B$64</c:f>
              <c:strCache>
                <c:ptCount val="1"/>
                <c:pt idx="0">
                  <c:v>Ścieki odprowadzone ogółem (tys. dam3)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PL!$C$63:$U$63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cat>
          <c:val>
            <c:numRef>
              <c:f>PL!$C$64:$U$64</c:f>
              <c:numCache>
                <c:formatCode>0</c:formatCode>
                <c:ptCount val="19"/>
                <c:pt idx="0">
                  <c:v>1655.5499</c:v>
                </c:pt>
                <c:pt idx="1">
                  <c:v>1589.9022</c:v>
                </c:pt>
                <c:pt idx="2">
                  <c:v>1493.9551999999999</c:v>
                </c:pt>
                <c:pt idx="3">
                  <c:v>1425.3117999999999</c:v>
                </c:pt>
                <c:pt idx="4">
                  <c:v>1353.1385</c:v>
                </c:pt>
                <c:pt idx="5">
                  <c:v>1323.7303999999999</c:v>
                </c:pt>
                <c:pt idx="6">
                  <c:v>1293.5944999999999</c:v>
                </c:pt>
                <c:pt idx="7">
                  <c:v>1273.6321</c:v>
                </c:pt>
                <c:pt idx="8">
                  <c:v>1265.1614999999999</c:v>
                </c:pt>
                <c:pt idx="9">
                  <c:v>1265.5276000000001</c:v>
                </c:pt>
                <c:pt idx="10">
                  <c:v>1254.3724999999999</c:v>
                </c:pt>
                <c:pt idx="11">
                  <c:v>1224.6506000000002</c:v>
                </c:pt>
                <c:pt idx="12">
                  <c:v>1297.8433</c:v>
                </c:pt>
                <c:pt idx="13">
                  <c:v>1258.8163</c:v>
                </c:pt>
                <c:pt idx="14">
                  <c:v>1248.7668000000001</c:v>
                </c:pt>
                <c:pt idx="15">
                  <c:v>1246.6003000000001</c:v>
                </c:pt>
                <c:pt idx="16">
                  <c:v>1238.0640000000001</c:v>
                </c:pt>
                <c:pt idx="17">
                  <c:v>1258.4000000000001</c:v>
                </c:pt>
                <c:pt idx="18" formatCode="General">
                  <c:v>1289.9000000000001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PL!$B$65</c:f>
              <c:strCache>
                <c:ptCount val="1"/>
                <c:pt idx="0">
                  <c:v>Ścieki oczyszczane razem (tys. dam3)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PL!$C$63:$U$63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cat>
          <c:val>
            <c:numRef>
              <c:f>PL!$C$65:$U$65</c:f>
              <c:numCache>
                <c:formatCode>0</c:formatCode>
                <c:ptCount val="19"/>
                <c:pt idx="0">
                  <c:v>1311.404</c:v>
                </c:pt>
                <c:pt idx="1">
                  <c:v>1292.731</c:v>
                </c:pt>
                <c:pt idx="2">
                  <c:v>1243.422</c:v>
                </c:pt>
                <c:pt idx="3">
                  <c:v>1227.4190000000001</c:v>
                </c:pt>
                <c:pt idx="4">
                  <c:v>1190.8900000000001</c:v>
                </c:pt>
                <c:pt idx="5">
                  <c:v>1159.0619999999999</c:v>
                </c:pt>
                <c:pt idx="6">
                  <c:v>1152.268</c:v>
                </c:pt>
                <c:pt idx="7">
                  <c:v>1140.018</c:v>
                </c:pt>
                <c:pt idx="8">
                  <c:v>1155.4860000000001</c:v>
                </c:pt>
                <c:pt idx="9">
                  <c:v>1174.1189999999999</c:v>
                </c:pt>
                <c:pt idx="10">
                  <c:v>1169.364</c:v>
                </c:pt>
                <c:pt idx="11">
                  <c:v>1181.0060000000001</c:v>
                </c:pt>
                <c:pt idx="12">
                  <c:v>1242.441</c:v>
                </c:pt>
                <c:pt idx="13">
                  <c:v>1203.067</c:v>
                </c:pt>
                <c:pt idx="14">
                  <c:v>1220.788</c:v>
                </c:pt>
                <c:pt idx="15">
                  <c:v>1244.347</c:v>
                </c:pt>
                <c:pt idx="16">
                  <c:v>1236.549</c:v>
                </c:pt>
                <c:pt idx="17">
                  <c:v>1254.2</c:v>
                </c:pt>
                <c:pt idx="18" formatCode="General">
                  <c:v>1288.7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61120"/>
        <c:axId val="431661512"/>
      </c:lineChart>
      <c:catAx>
        <c:axId val="43166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61512"/>
        <c:crosses val="autoZero"/>
        <c:auto val="1"/>
        <c:lblAlgn val="ctr"/>
        <c:lblOffset val="100"/>
        <c:noMultiLvlLbl val="0"/>
      </c:catAx>
      <c:valAx>
        <c:axId val="431661512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6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PL!$B$68</c:f>
              <c:strCache>
                <c:ptCount val="1"/>
                <c:pt idx="0">
                  <c:v>Ścieki oczyszczane mechanicznie  (tys. dam3)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PL!$C$67:$X$67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</c:numCache>
            </c:numRef>
          </c:cat>
          <c:val>
            <c:numRef>
              <c:f>PL!$C$68:$X$68</c:f>
              <c:numCache>
                <c:formatCode>0</c:formatCode>
                <c:ptCount val="22"/>
                <c:pt idx="0">
                  <c:v>323.71899999999999</c:v>
                </c:pt>
                <c:pt idx="1">
                  <c:v>303.52600000000001</c:v>
                </c:pt>
                <c:pt idx="2">
                  <c:v>296.048</c:v>
                </c:pt>
                <c:pt idx="3">
                  <c:v>209.72200000000001</c:v>
                </c:pt>
                <c:pt idx="4">
                  <c:v>174.08199999999999</c:v>
                </c:pt>
                <c:pt idx="5">
                  <c:v>84.837999999999994</c:v>
                </c:pt>
                <c:pt idx="6">
                  <c:v>73.974000000000004</c:v>
                </c:pt>
                <c:pt idx="7">
                  <c:v>61.076000000000001</c:v>
                </c:pt>
                <c:pt idx="8">
                  <c:v>59.475999999999999</c:v>
                </c:pt>
                <c:pt idx="9">
                  <c:v>54.220999999999997</c:v>
                </c:pt>
                <c:pt idx="10">
                  <c:v>49.835000000000001</c:v>
                </c:pt>
                <c:pt idx="11">
                  <c:v>48.152000000000001</c:v>
                </c:pt>
                <c:pt idx="12">
                  <c:v>10.932</c:v>
                </c:pt>
                <c:pt idx="13">
                  <c:v>3.2509999999999999</c:v>
                </c:pt>
                <c:pt idx="14">
                  <c:v>1.496</c:v>
                </c:pt>
                <c:pt idx="15">
                  <c:v>1.423</c:v>
                </c:pt>
                <c:pt idx="16">
                  <c:v>1.4</c:v>
                </c:pt>
                <c:pt idx="17">
                  <c:v>1.921</c:v>
                </c:pt>
                <c:pt idx="18">
                  <c:v>1.4670000000000001</c:v>
                </c:pt>
                <c:pt idx="19">
                  <c:v>0.7</c:v>
                </c:pt>
                <c:pt idx="20">
                  <c:v>0.42499999999999999</c:v>
                </c:pt>
                <c:pt idx="21" formatCode="General">
                  <c:v>0.442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PL!$B$69</c:f>
              <c:strCache>
                <c:ptCount val="1"/>
                <c:pt idx="0">
                  <c:v>Ścieki oczyszczane chemicznie  (tys. dam3)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PL!$C$67:$X$67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</c:numCache>
            </c:numRef>
          </c:cat>
          <c:val>
            <c:numRef>
              <c:f>PL!$C$69:$X$69</c:f>
              <c:numCache>
                <c:formatCode>0</c:formatCode>
                <c:ptCount val="22"/>
                <c:pt idx="0">
                  <c:v>41.883000000000003</c:v>
                </c:pt>
                <c:pt idx="1">
                  <c:v>42.16</c:v>
                </c:pt>
                <c:pt idx="2">
                  <c:v>41.863</c:v>
                </c:pt>
                <c:pt idx="3">
                  <c:v>8.1300000000000008</c:v>
                </c:pt>
                <c:pt idx="4">
                  <c:v>9.3109999999999999</c:v>
                </c:pt>
                <c:pt idx="5">
                  <c:v>2.3450000000000002</c:v>
                </c:pt>
                <c:pt idx="6">
                  <c:v>2.198</c:v>
                </c:pt>
                <c:pt idx="7">
                  <c:v>1.974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PL!$B$70</c:f>
              <c:strCache>
                <c:ptCount val="1"/>
                <c:pt idx="0">
                  <c:v>Ścieki oczyszczane biologicznie  (tys. dam3)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1.979458246389567E-2"/>
                  <c:y val="-4.3985881075210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PL!$C$67:$X$67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</c:numCache>
            </c:numRef>
          </c:cat>
          <c:val>
            <c:numRef>
              <c:f>PL!$C$70:$X$70</c:f>
              <c:numCache>
                <c:formatCode>0</c:formatCode>
                <c:ptCount val="22"/>
                <c:pt idx="0">
                  <c:v>1088.25</c:v>
                </c:pt>
                <c:pt idx="1">
                  <c:v>1070.886</c:v>
                </c:pt>
                <c:pt idx="2">
                  <c:v>1026.7370000000001</c:v>
                </c:pt>
                <c:pt idx="3">
                  <c:v>777.15700000000004</c:v>
                </c:pt>
                <c:pt idx="4">
                  <c:v>736.00699999999995</c:v>
                </c:pt>
                <c:pt idx="5">
                  <c:v>705.76400000000001</c:v>
                </c:pt>
                <c:pt idx="6">
                  <c:v>649.83000000000004</c:v>
                </c:pt>
                <c:pt idx="7">
                  <c:v>581.55100000000004</c:v>
                </c:pt>
                <c:pt idx="8">
                  <c:v>490.928</c:v>
                </c:pt>
                <c:pt idx="9">
                  <c:v>447.22300000000001</c:v>
                </c:pt>
                <c:pt idx="10">
                  <c:v>367.19299999999998</c:v>
                </c:pt>
                <c:pt idx="11">
                  <c:v>341.392</c:v>
                </c:pt>
                <c:pt idx="12">
                  <c:v>351.24299999999999</c:v>
                </c:pt>
                <c:pt idx="13">
                  <c:v>248.51499999999999</c:v>
                </c:pt>
                <c:pt idx="14">
                  <c:v>233.03200000000001</c:v>
                </c:pt>
                <c:pt idx="15">
                  <c:v>228.15600000000001</c:v>
                </c:pt>
                <c:pt idx="16">
                  <c:v>188.50800000000001</c:v>
                </c:pt>
                <c:pt idx="17">
                  <c:v>195.78200000000001</c:v>
                </c:pt>
                <c:pt idx="18">
                  <c:v>201.739</c:v>
                </c:pt>
                <c:pt idx="19">
                  <c:v>187.76499999999999</c:v>
                </c:pt>
                <c:pt idx="20">
                  <c:v>189.9</c:v>
                </c:pt>
                <c:pt idx="21" formatCode="General">
                  <c:v>197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PL!$B$71</c:f>
              <c:strCache>
                <c:ptCount val="1"/>
                <c:pt idx="0">
                  <c:v>Ścieki oczyszczane z podwyższonym usuwaniem biogenów  (tys. dam3)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4411387634717407E-2"/>
                  <c:y val="2.99057445405530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PL!$C$67:$X$67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</c:numCache>
            </c:numRef>
          </c:cat>
          <c:val>
            <c:numRef>
              <c:f>PL!$C$71:$X$71</c:f>
              <c:numCache>
                <c:formatCode>0</c:formatCode>
                <c:ptCount val="22"/>
                <c:pt idx="0">
                  <c:v>107.01</c:v>
                </c:pt>
                <c:pt idx="1">
                  <c:v>171.28399999999999</c:v>
                </c:pt>
                <c:pt idx="2">
                  <c:v>300.43299999999999</c:v>
                </c:pt>
                <c:pt idx="3">
                  <c:v>316.39499999999998</c:v>
                </c:pt>
                <c:pt idx="4">
                  <c:v>373.33100000000002</c:v>
                </c:pt>
                <c:pt idx="5">
                  <c:v>450.47500000000002</c:v>
                </c:pt>
                <c:pt idx="6">
                  <c:v>501.41699999999997</c:v>
                </c:pt>
                <c:pt idx="7">
                  <c:v>546.28899999999999</c:v>
                </c:pt>
                <c:pt idx="8">
                  <c:v>608.65800000000002</c:v>
                </c:pt>
                <c:pt idx="9">
                  <c:v>650.82399999999996</c:v>
                </c:pt>
                <c:pt idx="10">
                  <c:v>722.99</c:v>
                </c:pt>
                <c:pt idx="11">
                  <c:v>765.94200000000001</c:v>
                </c:pt>
                <c:pt idx="12">
                  <c:v>811.94399999999996</c:v>
                </c:pt>
                <c:pt idx="13">
                  <c:v>917.59799999999996</c:v>
                </c:pt>
                <c:pt idx="14">
                  <c:v>946.47799999999995</c:v>
                </c:pt>
                <c:pt idx="15">
                  <c:v>1012.862</c:v>
                </c:pt>
                <c:pt idx="16">
                  <c:v>1013.159</c:v>
                </c:pt>
                <c:pt idx="17">
                  <c:v>1023.085</c:v>
                </c:pt>
                <c:pt idx="18">
                  <c:v>1041.1410000000001</c:v>
                </c:pt>
                <c:pt idx="19">
                  <c:v>1048.3399999999999</c:v>
                </c:pt>
                <c:pt idx="20">
                  <c:v>1063.9000000000001</c:v>
                </c:pt>
                <c:pt idx="21" formatCode="General">
                  <c:v>1091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59160"/>
        <c:axId val="431657200"/>
      </c:lineChart>
      <c:catAx>
        <c:axId val="431659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57200"/>
        <c:crosses val="autoZero"/>
        <c:auto val="1"/>
        <c:lblAlgn val="ctr"/>
        <c:lblOffset val="100"/>
        <c:noMultiLvlLbl val="0"/>
      </c:catAx>
      <c:valAx>
        <c:axId val="43165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59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PL!$B$13</c:f>
              <c:strCache>
                <c:ptCount val="1"/>
                <c:pt idx="0">
                  <c:v>Długość sieci wodociągowej (tys. km)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28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29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0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1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2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3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4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5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6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7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8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9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0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1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2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3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Lbls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PL!$C$12:$BB$12</c:f>
              <c:numCache>
                <c:formatCode>General</c:formatCode>
                <c:ptCount val="52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  <c:pt idx="48">
                  <c:v>2037</c:v>
                </c:pt>
                <c:pt idx="49">
                  <c:v>2038</c:v>
                </c:pt>
                <c:pt idx="50">
                  <c:v>2039</c:v>
                </c:pt>
                <c:pt idx="51">
                  <c:v>2040</c:v>
                </c:pt>
              </c:numCache>
            </c:numRef>
          </c:cat>
          <c:val>
            <c:numRef>
              <c:f>PL!$C$13:$BB$13</c:f>
              <c:numCache>
                <c:formatCode>0</c:formatCode>
                <c:ptCount val="52"/>
                <c:pt idx="0">
                  <c:v>88.302000000000007</c:v>
                </c:pt>
                <c:pt idx="1">
                  <c:v>93.186999999999998</c:v>
                </c:pt>
                <c:pt idx="2">
                  <c:v>100.685</c:v>
                </c:pt>
                <c:pt idx="3">
                  <c:v>112.611</c:v>
                </c:pt>
                <c:pt idx="4">
                  <c:v>126.527</c:v>
                </c:pt>
                <c:pt idx="5">
                  <c:v>142.179</c:v>
                </c:pt>
                <c:pt idx="6">
                  <c:v>155.4931</c:v>
                </c:pt>
                <c:pt idx="7">
                  <c:v>168.87909999999999</c:v>
                </c:pt>
                <c:pt idx="8">
                  <c:v>183.2236</c:v>
                </c:pt>
                <c:pt idx="9">
                  <c:v>194.6155</c:v>
                </c:pt>
                <c:pt idx="10">
                  <c:v>203.4658</c:v>
                </c:pt>
                <c:pt idx="11">
                  <c:v>211.89779999999999</c:v>
                </c:pt>
                <c:pt idx="12">
                  <c:v>218.09800000000001</c:v>
                </c:pt>
                <c:pt idx="13">
                  <c:v>224.78379999999999</c:v>
                </c:pt>
                <c:pt idx="14">
                  <c:v>232.31039999999999</c:v>
                </c:pt>
                <c:pt idx="15">
                  <c:v>239.17959999999999</c:v>
                </c:pt>
                <c:pt idx="16">
                  <c:v>245.60079999999999</c:v>
                </c:pt>
                <c:pt idx="17">
                  <c:v>251.36949999999999</c:v>
                </c:pt>
                <c:pt idx="18">
                  <c:v>257.06</c:v>
                </c:pt>
                <c:pt idx="19">
                  <c:v>262.68709999999999</c:v>
                </c:pt>
                <c:pt idx="20">
                  <c:v>267.33209999999997</c:v>
                </c:pt>
                <c:pt idx="21">
                  <c:v>272.88799999999998</c:v>
                </c:pt>
                <c:pt idx="22">
                  <c:v>278.3</c:v>
                </c:pt>
                <c:pt idx="23">
                  <c:v>283.10000000000002</c:v>
                </c:pt>
                <c:pt idx="24">
                  <c:v>287.65129999999999</c:v>
                </c:pt>
                <c:pt idx="25">
                  <c:v>292.5</c:v>
                </c:pt>
                <c:pt idx="26">
                  <c:v>297.87110000000001</c:v>
                </c:pt>
                <c:pt idx="27">
                  <c:v>300.98970000000003</c:v>
                </c:pt>
                <c:pt idx="28">
                  <c:v>306</c:v>
                </c:pt>
                <c:pt idx="29">
                  <c:v>310</c:v>
                </c:pt>
                <c:pt idx="30">
                  <c:v>314</c:v>
                </c:pt>
                <c:pt idx="31">
                  <c:v>318</c:v>
                </c:pt>
                <c:pt idx="32">
                  <c:v>321</c:v>
                </c:pt>
                <c:pt idx="33">
                  <c:v>324</c:v>
                </c:pt>
                <c:pt idx="34">
                  <c:v>327</c:v>
                </c:pt>
                <c:pt idx="35">
                  <c:v>330</c:v>
                </c:pt>
                <c:pt idx="36">
                  <c:v>333</c:v>
                </c:pt>
                <c:pt idx="37">
                  <c:v>336</c:v>
                </c:pt>
                <c:pt idx="38">
                  <c:v>338</c:v>
                </c:pt>
                <c:pt idx="39">
                  <c:v>340</c:v>
                </c:pt>
                <c:pt idx="40">
                  <c:v>342</c:v>
                </c:pt>
                <c:pt idx="41">
                  <c:v>344</c:v>
                </c:pt>
                <c:pt idx="42">
                  <c:v>346</c:v>
                </c:pt>
                <c:pt idx="43">
                  <c:v>348</c:v>
                </c:pt>
                <c:pt idx="44">
                  <c:v>350</c:v>
                </c:pt>
                <c:pt idx="45">
                  <c:v>351</c:v>
                </c:pt>
                <c:pt idx="46">
                  <c:v>352</c:v>
                </c:pt>
                <c:pt idx="47">
                  <c:v>353</c:v>
                </c:pt>
                <c:pt idx="48">
                  <c:v>354</c:v>
                </c:pt>
                <c:pt idx="49">
                  <c:v>355</c:v>
                </c:pt>
                <c:pt idx="50">
                  <c:v>356</c:v>
                </c:pt>
                <c:pt idx="51">
                  <c:v>357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PL!$B$14</c:f>
              <c:strCache>
                <c:ptCount val="1"/>
                <c:pt idx="0">
                  <c:v>Długość sieci kanalizacyjnej (tys. km)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28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29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0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1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2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3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4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5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6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7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8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9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0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1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2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3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4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5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6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7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8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9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50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51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Lbls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PL!$C$12:$BB$12</c:f>
              <c:numCache>
                <c:formatCode>General</c:formatCode>
                <c:ptCount val="52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  <c:pt idx="48">
                  <c:v>2037</c:v>
                </c:pt>
                <c:pt idx="49">
                  <c:v>2038</c:v>
                </c:pt>
                <c:pt idx="50">
                  <c:v>2039</c:v>
                </c:pt>
                <c:pt idx="51">
                  <c:v>2040</c:v>
                </c:pt>
              </c:numCache>
            </c:numRef>
          </c:cat>
          <c:val>
            <c:numRef>
              <c:f>PL!$C$14:$BB$14</c:f>
              <c:numCache>
                <c:formatCode>0</c:formatCode>
                <c:ptCount val="52"/>
                <c:pt idx="0">
                  <c:v>25.762</c:v>
                </c:pt>
                <c:pt idx="1">
                  <c:v>26.506</c:v>
                </c:pt>
                <c:pt idx="2">
                  <c:v>27.806999999999999</c:v>
                </c:pt>
                <c:pt idx="3">
                  <c:v>28.815000000000001</c:v>
                </c:pt>
                <c:pt idx="4">
                  <c:v>30.087</c:v>
                </c:pt>
                <c:pt idx="5">
                  <c:v>31.367999999999999</c:v>
                </c:pt>
                <c:pt idx="6">
                  <c:v>33.5349</c:v>
                </c:pt>
                <c:pt idx="7">
                  <c:v>35.866</c:v>
                </c:pt>
                <c:pt idx="8">
                  <c:v>39.216999999999999</c:v>
                </c:pt>
                <c:pt idx="9">
                  <c:v>42.831000000000003</c:v>
                </c:pt>
                <c:pt idx="10">
                  <c:v>46.752300000000005</c:v>
                </c:pt>
                <c:pt idx="11">
                  <c:v>51.110399999999998</c:v>
                </c:pt>
                <c:pt idx="12">
                  <c:v>55.495899999999999</c:v>
                </c:pt>
                <c:pt idx="13">
                  <c:v>60.95</c:v>
                </c:pt>
                <c:pt idx="14">
                  <c:v>68.856999999999999</c:v>
                </c:pt>
                <c:pt idx="15">
                  <c:v>73.8673</c:v>
                </c:pt>
                <c:pt idx="16">
                  <c:v>80.130800000000008</c:v>
                </c:pt>
                <c:pt idx="17">
                  <c:v>84.856200000000001</c:v>
                </c:pt>
                <c:pt idx="18">
                  <c:v>89.505800000000008</c:v>
                </c:pt>
                <c:pt idx="19">
                  <c:v>94.791600000000003</c:v>
                </c:pt>
                <c:pt idx="20">
                  <c:v>100.2015</c:v>
                </c:pt>
                <c:pt idx="21">
                  <c:v>107.5091</c:v>
                </c:pt>
                <c:pt idx="22">
                  <c:v>117.7</c:v>
                </c:pt>
                <c:pt idx="23">
                  <c:v>125.6</c:v>
                </c:pt>
                <c:pt idx="24">
                  <c:v>132.9</c:v>
                </c:pt>
                <c:pt idx="25">
                  <c:v>142.9</c:v>
                </c:pt>
                <c:pt idx="26">
                  <c:v>149.69999999999999</c:v>
                </c:pt>
                <c:pt idx="27">
                  <c:v>154.01310000000001</c:v>
                </c:pt>
                <c:pt idx="28" formatCode="General">
                  <c:v>173</c:v>
                </c:pt>
                <c:pt idx="29" formatCode="General">
                  <c:v>183</c:v>
                </c:pt>
                <c:pt idx="30" formatCode="General">
                  <c:v>193</c:v>
                </c:pt>
                <c:pt idx="31" formatCode="General">
                  <c:v>203</c:v>
                </c:pt>
                <c:pt idx="32" formatCode="General">
                  <c:v>213</c:v>
                </c:pt>
                <c:pt idx="33" formatCode="General">
                  <c:v>223</c:v>
                </c:pt>
                <c:pt idx="34" formatCode="General">
                  <c:v>233</c:v>
                </c:pt>
                <c:pt idx="35" formatCode="General">
                  <c:v>243</c:v>
                </c:pt>
                <c:pt idx="36" formatCode="General">
                  <c:v>253</c:v>
                </c:pt>
                <c:pt idx="37" formatCode="General">
                  <c:v>263</c:v>
                </c:pt>
                <c:pt idx="38" formatCode="General">
                  <c:v>273</c:v>
                </c:pt>
                <c:pt idx="39" formatCode="General">
                  <c:v>283</c:v>
                </c:pt>
                <c:pt idx="40" formatCode="General">
                  <c:v>292</c:v>
                </c:pt>
                <c:pt idx="41" formatCode="General">
                  <c:v>301</c:v>
                </c:pt>
                <c:pt idx="42" formatCode="General">
                  <c:v>309</c:v>
                </c:pt>
                <c:pt idx="43" formatCode="General">
                  <c:v>317</c:v>
                </c:pt>
                <c:pt idx="44" formatCode="General">
                  <c:v>324</c:v>
                </c:pt>
                <c:pt idx="45" formatCode="General">
                  <c:v>333</c:v>
                </c:pt>
                <c:pt idx="46" formatCode="General">
                  <c:v>339</c:v>
                </c:pt>
                <c:pt idx="47" formatCode="General">
                  <c:v>344</c:v>
                </c:pt>
                <c:pt idx="48" formatCode="General">
                  <c:v>348</c:v>
                </c:pt>
                <c:pt idx="49" formatCode="General">
                  <c:v>351</c:v>
                </c:pt>
                <c:pt idx="50" formatCode="General">
                  <c:v>353</c:v>
                </c:pt>
                <c:pt idx="51" formatCode="General">
                  <c:v>355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57592"/>
        <c:axId val="431661904"/>
      </c:lineChart>
      <c:catAx>
        <c:axId val="431657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61904"/>
        <c:crosses val="autoZero"/>
        <c:auto val="1"/>
        <c:lblAlgn val="ctr"/>
        <c:lblOffset val="100"/>
        <c:noMultiLvlLbl val="0"/>
      </c:catAx>
      <c:valAx>
        <c:axId val="43166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57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PL!$B$13</c:f>
              <c:strCache>
                <c:ptCount val="1"/>
                <c:pt idx="0">
                  <c:v>Długość sieci wodociągowej (tys. km)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28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29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0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1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2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3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4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5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6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7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8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39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0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1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2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Pt>
            <c:idx val="43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</c:dPt>
          <c:dLbls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PL!$C$12:$BB$12</c:f>
              <c:numCache>
                <c:formatCode>General</c:formatCode>
                <c:ptCount val="52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  <c:pt idx="48">
                  <c:v>2037</c:v>
                </c:pt>
                <c:pt idx="49">
                  <c:v>2038</c:v>
                </c:pt>
                <c:pt idx="50">
                  <c:v>2039</c:v>
                </c:pt>
                <c:pt idx="51">
                  <c:v>2040</c:v>
                </c:pt>
              </c:numCache>
            </c:numRef>
          </c:cat>
          <c:val>
            <c:numRef>
              <c:f>PL!$C$13:$BB$13</c:f>
              <c:numCache>
                <c:formatCode>0</c:formatCode>
                <c:ptCount val="52"/>
                <c:pt idx="0">
                  <c:v>88.302000000000007</c:v>
                </c:pt>
                <c:pt idx="1">
                  <c:v>93.186999999999998</c:v>
                </c:pt>
                <c:pt idx="2">
                  <c:v>100.685</c:v>
                </c:pt>
                <c:pt idx="3">
                  <c:v>112.611</c:v>
                </c:pt>
                <c:pt idx="4">
                  <c:v>126.527</c:v>
                </c:pt>
                <c:pt idx="5">
                  <c:v>142.179</c:v>
                </c:pt>
                <c:pt idx="6">
                  <c:v>155.4931</c:v>
                </c:pt>
                <c:pt idx="7">
                  <c:v>168.87909999999999</c:v>
                </c:pt>
                <c:pt idx="8">
                  <c:v>183.2236</c:v>
                </c:pt>
                <c:pt idx="9">
                  <c:v>194.6155</c:v>
                </c:pt>
                <c:pt idx="10">
                  <c:v>203.4658</c:v>
                </c:pt>
                <c:pt idx="11">
                  <c:v>211.89779999999999</c:v>
                </c:pt>
                <c:pt idx="12">
                  <c:v>218.09800000000001</c:v>
                </c:pt>
                <c:pt idx="13">
                  <c:v>224.78379999999999</c:v>
                </c:pt>
                <c:pt idx="14">
                  <c:v>232.31039999999999</c:v>
                </c:pt>
                <c:pt idx="15">
                  <c:v>239.17959999999999</c:v>
                </c:pt>
                <c:pt idx="16">
                  <c:v>245.60079999999999</c:v>
                </c:pt>
                <c:pt idx="17">
                  <c:v>251.36949999999999</c:v>
                </c:pt>
                <c:pt idx="18">
                  <c:v>257.06</c:v>
                </c:pt>
                <c:pt idx="19">
                  <c:v>262.68709999999999</c:v>
                </c:pt>
                <c:pt idx="20">
                  <c:v>267.33209999999997</c:v>
                </c:pt>
                <c:pt idx="21">
                  <c:v>272.88799999999998</c:v>
                </c:pt>
                <c:pt idx="22">
                  <c:v>278.3</c:v>
                </c:pt>
                <c:pt idx="23">
                  <c:v>283.10000000000002</c:v>
                </c:pt>
                <c:pt idx="24">
                  <c:v>287.65129999999999</c:v>
                </c:pt>
                <c:pt idx="25">
                  <c:v>292.5</c:v>
                </c:pt>
                <c:pt idx="26">
                  <c:v>297.87110000000001</c:v>
                </c:pt>
                <c:pt idx="27">
                  <c:v>300.98970000000003</c:v>
                </c:pt>
                <c:pt idx="28">
                  <c:v>306</c:v>
                </c:pt>
                <c:pt idx="29">
                  <c:v>310</c:v>
                </c:pt>
                <c:pt idx="30">
                  <c:v>314</c:v>
                </c:pt>
                <c:pt idx="31">
                  <c:v>318</c:v>
                </c:pt>
                <c:pt idx="32">
                  <c:v>321</c:v>
                </c:pt>
                <c:pt idx="33">
                  <c:v>324</c:v>
                </c:pt>
                <c:pt idx="34">
                  <c:v>327</c:v>
                </c:pt>
                <c:pt idx="35">
                  <c:v>330</c:v>
                </c:pt>
                <c:pt idx="36">
                  <c:v>333</c:v>
                </c:pt>
                <c:pt idx="37">
                  <c:v>336</c:v>
                </c:pt>
                <c:pt idx="38">
                  <c:v>338</c:v>
                </c:pt>
                <c:pt idx="39">
                  <c:v>340</c:v>
                </c:pt>
                <c:pt idx="40">
                  <c:v>342</c:v>
                </c:pt>
                <c:pt idx="41">
                  <c:v>344</c:v>
                </c:pt>
                <c:pt idx="42">
                  <c:v>346</c:v>
                </c:pt>
                <c:pt idx="43">
                  <c:v>348</c:v>
                </c:pt>
                <c:pt idx="44">
                  <c:v>350</c:v>
                </c:pt>
                <c:pt idx="45">
                  <c:v>351</c:v>
                </c:pt>
                <c:pt idx="46">
                  <c:v>352</c:v>
                </c:pt>
                <c:pt idx="47">
                  <c:v>353</c:v>
                </c:pt>
                <c:pt idx="48">
                  <c:v>354</c:v>
                </c:pt>
                <c:pt idx="49">
                  <c:v>355</c:v>
                </c:pt>
                <c:pt idx="50">
                  <c:v>356</c:v>
                </c:pt>
                <c:pt idx="51">
                  <c:v>357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PL!$B$14</c:f>
              <c:strCache>
                <c:ptCount val="1"/>
                <c:pt idx="0">
                  <c:v>Długość sieci kanalizacyjnej (tys. km)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28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29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0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1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2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3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4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5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6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7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8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39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0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1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2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3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4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5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6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7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8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49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50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Pt>
            <c:idx val="51"/>
            <c:marker>
              <c:spPr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Lbls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PL!$C$12:$BB$12</c:f>
              <c:numCache>
                <c:formatCode>General</c:formatCode>
                <c:ptCount val="52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  <c:pt idx="33">
                  <c:v>2022</c:v>
                </c:pt>
                <c:pt idx="34">
                  <c:v>2023</c:v>
                </c:pt>
                <c:pt idx="35">
                  <c:v>2024</c:v>
                </c:pt>
                <c:pt idx="36">
                  <c:v>2025</c:v>
                </c:pt>
                <c:pt idx="37">
                  <c:v>2026</c:v>
                </c:pt>
                <c:pt idx="38">
                  <c:v>2027</c:v>
                </c:pt>
                <c:pt idx="39">
                  <c:v>2028</c:v>
                </c:pt>
                <c:pt idx="40">
                  <c:v>2029</c:v>
                </c:pt>
                <c:pt idx="41">
                  <c:v>2030</c:v>
                </c:pt>
                <c:pt idx="42">
                  <c:v>2031</c:v>
                </c:pt>
                <c:pt idx="43">
                  <c:v>2032</c:v>
                </c:pt>
                <c:pt idx="44">
                  <c:v>2033</c:v>
                </c:pt>
                <c:pt idx="45">
                  <c:v>2034</c:v>
                </c:pt>
                <c:pt idx="46">
                  <c:v>2035</c:v>
                </c:pt>
                <c:pt idx="47">
                  <c:v>2036</c:v>
                </c:pt>
                <c:pt idx="48">
                  <c:v>2037</c:v>
                </c:pt>
                <c:pt idx="49">
                  <c:v>2038</c:v>
                </c:pt>
                <c:pt idx="50">
                  <c:v>2039</c:v>
                </c:pt>
                <c:pt idx="51">
                  <c:v>2040</c:v>
                </c:pt>
              </c:numCache>
            </c:numRef>
          </c:cat>
          <c:val>
            <c:numRef>
              <c:f>PL!$C$14:$BB$14</c:f>
              <c:numCache>
                <c:formatCode>0</c:formatCode>
                <c:ptCount val="52"/>
                <c:pt idx="0">
                  <c:v>25.762</c:v>
                </c:pt>
                <c:pt idx="1">
                  <c:v>26.506</c:v>
                </c:pt>
                <c:pt idx="2">
                  <c:v>27.806999999999999</c:v>
                </c:pt>
                <c:pt idx="3">
                  <c:v>28.815000000000001</c:v>
                </c:pt>
                <c:pt idx="4">
                  <c:v>30.087</c:v>
                </c:pt>
                <c:pt idx="5">
                  <c:v>31.367999999999999</c:v>
                </c:pt>
                <c:pt idx="6">
                  <c:v>33.5349</c:v>
                </c:pt>
                <c:pt idx="7">
                  <c:v>35.866</c:v>
                </c:pt>
                <c:pt idx="8">
                  <c:v>39.216999999999999</c:v>
                </c:pt>
                <c:pt idx="9">
                  <c:v>42.831000000000003</c:v>
                </c:pt>
                <c:pt idx="10">
                  <c:v>46.752300000000005</c:v>
                </c:pt>
                <c:pt idx="11">
                  <c:v>51.110399999999998</c:v>
                </c:pt>
                <c:pt idx="12">
                  <c:v>55.495899999999999</c:v>
                </c:pt>
                <c:pt idx="13">
                  <c:v>60.95</c:v>
                </c:pt>
                <c:pt idx="14">
                  <c:v>68.856999999999999</c:v>
                </c:pt>
                <c:pt idx="15">
                  <c:v>73.8673</c:v>
                </c:pt>
                <c:pt idx="16">
                  <c:v>80.130800000000008</c:v>
                </c:pt>
                <c:pt idx="17">
                  <c:v>84.856200000000001</c:v>
                </c:pt>
                <c:pt idx="18">
                  <c:v>89.505800000000008</c:v>
                </c:pt>
                <c:pt idx="19">
                  <c:v>94.791600000000003</c:v>
                </c:pt>
                <c:pt idx="20">
                  <c:v>100.2015</c:v>
                </c:pt>
                <c:pt idx="21">
                  <c:v>107.5091</c:v>
                </c:pt>
                <c:pt idx="22">
                  <c:v>117.7</c:v>
                </c:pt>
                <c:pt idx="23">
                  <c:v>125.6</c:v>
                </c:pt>
                <c:pt idx="24">
                  <c:v>132.9</c:v>
                </c:pt>
                <c:pt idx="25">
                  <c:v>142.9</c:v>
                </c:pt>
                <c:pt idx="26">
                  <c:v>149.69999999999999</c:v>
                </c:pt>
                <c:pt idx="27">
                  <c:v>154.01310000000001</c:v>
                </c:pt>
                <c:pt idx="28">
                  <c:v>156.9451</c:v>
                </c:pt>
                <c:pt idx="29">
                  <c:v>159.87710000000001</c:v>
                </c:pt>
                <c:pt idx="30">
                  <c:v>162.8091</c:v>
                </c:pt>
                <c:pt idx="31">
                  <c:v>165.74110000000002</c:v>
                </c:pt>
                <c:pt idx="32">
                  <c:v>168.67310000000001</c:v>
                </c:pt>
                <c:pt idx="33" formatCode="General">
                  <c:v>223</c:v>
                </c:pt>
                <c:pt idx="34" formatCode="General">
                  <c:v>233</c:v>
                </c:pt>
                <c:pt idx="35" formatCode="General">
                  <c:v>243</c:v>
                </c:pt>
                <c:pt idx="36" formatCode="General">
                  <c:v>253</c:v>
                </c:pt>
                <c:pt idx="37" formatCode="General">
                  <c:v>263</c:v>
                </c:pt>
                <c:pt idx="38" formatCode="General">
                  <c:v>273</c:v>
                </c:pt>
                <c:pt idx="39" formatCode="General">
                  <c:v>283</c:v>
                </c:pt>
                <c:pt idx="40" formatCode="General">
                  <c:v>292</c:v>
                </c:pt>
                <c:pt idx="41" formatCode="General">
                  <c:v>301</c:v>
                </c:pt>
                <c:pt idx="42" formatCode="General">
                  <c:v>309</c:v>
                </c:pt>
                <c:pt idx="43" formatCode="General">
                  <c:v>317</c:v>
                </c:pt>
                <c:pt idx="44" formatCode="General">
                  <c:v>324</c:v>
                </c:pt>
                <c:pt idx="45" formatCode="General">
                  <c:v>333</c:v>
                </c:pt>
                <c:pt idx="46" formatCode="General">
                  <c:v>339</c:v>
                </c:pt>
                <c:pt idx="47" formatCode="General">
                  <c:v>344</c:v>
                </c:pt>
                <c:pt idx="48" formatCode="General">
                  <c:v>348</c:v>
                </c:pt>
                <c:pt idx="49" formatCode="General">
                  <c:v>351</c:v>
                </c:pt>
                <c:pt idx="50" formatCode="General">
                  <c:v>353</c:v>
                </c:pt>
                <c:pt idx="51" formatCode="General">
                  <c:v>355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292280"/>
        <c:axId val="347291496"/>
      </c:lineChart>
      <c:catAx>
        <c:axId val="347292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291496"/>
        <c:crosses val="autoZero"/>
        <c:auto val="1"/>
        <c:lblAlgn val="ctr"/>
        <c:lblOffset val="100"/>
        <c:noMultiLvlLbl val="0"/>
      </c:catAx>
      <c:valAx>
        <c:axId val="347291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292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PL!$B$28</c:f>
              <c:strCache>
                <c:ptCount val="1"/>
                <c:pt idx="0">
                  <c:v>mechaniczne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layout>
                <c:manualLayout>
                  <c:x val="-2.8129070268582722E-17"/>
                  <c:y val="-2.4888888888889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6.0444444444444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PL!$C$27:$X$27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 formatCode="0">
                  <c:v>2015</c:v>
                </c:pt>
                <c:pt idx="21" formatCode="0">
                  <c:v>2016</c:v>
                </c:pt>
              </c:numCache>
            </c:numRef>
          </c:cat>
          <c:val>
            <c:numRef>
              <c:f>PL!$C$28:$X$28</c:f>
              <c:numCache>
                <c:formatCode>General</c:formatCode>
                <c:ptCount val="22"/>
                <c:pt idx="0">
                  <c:v>174</c:v>
                </c:pt>
                <c:pt idx="1">
                  <c:v>179</c:v>
                </c:pt>
                <c:pt idx="2">
                  <c:v>175</c:v>
                </c:pt>
                <c:pt idx="3">
                  <c:v>147</c:v>
                </c:pt>
                <c:pt idx="4">
                  <c:v>140</c:v>
                </c:pt>
                <c:pt idx="5">
                  <c:v>135</c:v>
                </c:pt>
                <c:pt idx="6">
                  <c:v>133</c:v>
                </c:pt>
                <c:pt idx="7">
                  <c:v>122</c:v>
                </c:pt>
                <c:pt idx="8">
                  <c:v>127</c:v>
                </c:pt>
                <c:pt idx="9">
                  <c:v>106</c:v>
                </c:pt>
                <c:pt idx="10">
                  <c:v>86</c:v>
                </c:pt>
                <c:pt idx="11">
                  <c:v>70</c:v>
                </c:pt>
                <c:pt idx="12">
                  <c:v>66</c:v>
                </c:pt>
                <c:pt idx="13">
                  <c:v>60</c:v>
                </c:pt>
                <c:pt idx="14">
                  <c:v>63</c:v>
                </c:pt>
                <c:pt idx="15">
                  <c:v>59</c:v>
                </c:pt>
                <c:pt idx="16">
                  <c:v>55</c:v>
                </c:pt>
                <c:pt idx="17">
                  <c:v>55</c:v>
                </c:pt>
                <c:pt idx="18">
                  <c:v>39</c:v>
                </c:pt>
                <c:pt idx="19">
                  <c:v>22</c:v>
                </c:pt>
                <c:pt idx="20">
                  <c:v>20</c:v>
                </c:pt>
                <c:pt idx="21">
                  <c:v>19</c:v>
                </c:pt>
              </c:numCache>
            </c:numRef>
          </c:val>
        </c:ser>
        <c:ser>
          <c:idx val="1"/>
          <c:order val="1"/>
          <c:tx>
            <c:strRef>
              <c:f>PL!$B$29</c:f>
              <c:strCache>
                <c:ptCount val="1"/>
                <c:pt idx="0">
                  <c:v>mechaniczno-chemiczne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PL!$C$27:$X$27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 formatCode="0">
                  <c:v>2015</c:v>
                </c:pt>
                <c:pt idx="21" formatCode="0">
                  <c:v>2016</c:v>
                </c:pt>
              </c:numCache>
            </c:numRef>
          </c:cat>
          <c:val>
            <c:numRef>
              <c:f>PL!$C$29:$X$29</c:f>
              <c:numCache>
                <c:formatCode>General</c:formatCode>
                <c:ptCount val="22"/>
                <c:pt idx="0">
                  <c:v>6</c:v>
                </c:pt>
                <c:pt idx="1">
                  <c:v>10</c:v>
                </c:pt>
                <c:pt idx="2">
                  <c:v>12</c:v>
                </c:pt>
                <c:pt idx="3">
                  <c:v>15</c:v>
                </c:pt>
                <c:pt idx="4">
                  <c:v>17</c:v>
                </c:pt>
                <c:pt idx="5">
                  <c:v>17</c:v>
                </c:pt>
                <c:pt idx="6">
                  <c:v>15</c:v>
                </c:pt>
                <c:pt idx="7">
                  <c:v>14</c:v>
                </c:pt>
              </c:numCache>
            </c:numRef>
          </c:val>
        </c:ser>
        <c:ser>
          <c:idx val="2"/>
          <c:order val="2"/>
          <c:tx>
            <c:strRef>
              <c:f>PL!$B$30</c:f>
              <c:strCache>
                <c:ptCount val="1"/>
                <c:pt idx="0">
                  <c:v>biologiczne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PL!$C$27:$X$27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 formatCode="0">
                  <c:v>2015</c:v>
                </c:pt>
                <c:pt idx="21" formatCode="0">
                  <c:v>2016</c:v>
                </c:pt>
              </c:numCache>
            </c:numRef>
          </c:cat>
          <c:val>
            <c:numRef>
              <c:f>PL!$C$30:$X$30</c:f>
              <c:numCache>
                <c:formatCode>General</c:formatCode>
                <c:ptCount val="22"/>
                <c:pt idx="0">
                  <c:v>977</c:v>
                </c:pt>
                <c:pt idx="1">
                  <c:v>1158</c:v>
                </c:pt>
                <c:pt idx="2">
                  <c:v>1398</c:v>
                </c:pt>
                <c:pt idx="3">
                  <c:v>1515</c:v>
                </c:pt>
                <c:pt idx="4">
                  <c:v>1727</c:v>
                </c:pt>
                <c:pt idx="5">
                  <c:v>1844</c:v>
                </c:pt>
                <c:pt idx="6">
                  <c:v>1922</c:v>
                </c:pt>
                <c:pt idx="7">
                  <c:v>1961</c:v>
                </c:pt>
                <c:pt idx="8">
                  <c:v>1997</c:v>
                </c:pt>
                <c:pt idx="9">
                  <c:v>2080</c:v>
                </c:pt>
                <c:pt idx="10">
                  <c:v>2125</c:v>
                </c:pt>
                <c:pt idx="11">
                  <c:v>2175</c:v>
                </c:pt>
                <c:pt idx="12">
                  <c:v>2210</c:v>
                </c:pt>
                <c:pt idx="13">
                  <c:v>2233</c:v>
                </c:pt>
                <c:pt idx="14">
                  <c:v>2277</c:v>
                </c:pt>
                <c:pt idx="15">
                  <c:v>2263</c:v>
                </c:pt>
                <c:pt idx="16">
                  <c:v>2261</c:v>
                </c:pt>
                <c:pt idx="17">
                  <c:v>2316</c:v>
                </c:pt>
                <c:pt idx="18">
                  <c:v>2405</c:v>
                </c:pt>
                <c:pt idx="19">
                  <c:v>2446</c:v>
                </c:pt>
                <c:pt idx="20">
                  <c:v>2427</c:v>
                </c:pt>
                <c:pt idx="21">
                  <c:v>2408</c:v>
                </c:pt>
              </c:numCache>
            </c:numRef>
          </c:val>
        </c:ser>
        <c:ser>
          <c:idx val="3"/>
          <c:order val="3"/>
          <c:tx>
            <c:strRef>
              <c:f>PL!$B$31</c:f>
              <c:strCache>
                <c:ptCount val="1"/>
                <c:pt idx="0">
                  <c:v>z podwyższonym usuwaniem biogenów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PL!$C$27:$X$27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 formatCode="0">
                  <c:v>2015</c:v>
                </c:pt>
                <c:pt idx="21" formatCode="0">
                  <c:v>2016</c:v>
                </c:pt>
              </c:numCache>
            </c:numRef>
          </c:cat>
          <c:val>
            <c:numRef>
              <c:f>PL!$C$31:$X$31</c:f>
              <c:numCache>
                <c:formatCode>General</c:formatCode>
                <c:ptCount val="22"/>
                <c:pt idx="0">
                  <c:v>69</c:v>
                </c:pt>
                <c:pt idx="1">
                  <c:v>123</c:v>
                </c:pt>
                <c:pt idx="2">
                  <c:v>182</c:v>
                </c:pt>
                <c:pt idx="3">
                  <c:v>246</c:v>
                </c:pt>
                <c:pt idx="4">
                  <c:v>325</c:v>
                </c:pt>
                <c:pt idx="5">
                  <c:v>421</c:v>
                </c:pt>
                <c:pt idx="6">
                  <c:v>488</c:v>
                </c:pt>
                <c:pt idx="7">
                  <c:v>558</c:v>
                </c:pt>
                <c:pt idx="8">
                  <c:v>637</c:v>
                </c:pt>
                <c:pt idx="9">
                  <c:v>689</c:v>
                </c:pt>
                <c:pt idx="10">
                  <c:v>720</c:v>
                </c:pt>
                <c:pt idx="11">
                  <c:v>754</c:v>
                </c:pt>
                <c:pt idx="12">
                  <c:v>765</c:v>
                </c:pt>
                <c:pt idx="13">
                  <c:v>797</c:v>
                </c:pt>
                <c:pt idx="14">
                  <c:v>813</c:v>
                </c:pt>
                <c:pt idx="15">
                  <c:v>814</c:v>
                </c:pt>
                <c:pt idx="16">
                  <c:v>827</c:v>
                </c:pt>
                <c:pt idx="17">
                  <c:v>820</c:v>
                </c:pt>
                <c:pt idx="18">
                  <c:v>820</c:v>
                </c:pt>
                <c:pt idx="19">
                  <c:v>820</c:v>
                </c:pt>
                <c:pt idx="20">
                  <c:v>826</c:v>
                </c:pt>
                <c:pt idx="21">
                  <c:v>826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31663864"/>
        <c:axId val="431659552"/>
      </c:barChart>
      <c:catAx>
        <c:axId val="43166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59552"/>
        <c:crosses val="autoZero"/>
        <c:auto val="1"/>
        <c:lblAlgn val="ctr"/>
        <c:lblOffset val="100"/>
        <c:noMultiLvlLbl val="0"/>
      </c:catAx>
      <c:valAx>
        <c:axId val="43165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63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PL!$B$69</c:f>
              <c:strCache>
                <c:ptCount val="1"/>
                <c:pt idx="0">
                  <c:v>Osady wytworzone ogółem  (tys. ton)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PL!$C$68:$P$68</c:f>
              <c:numCache>
                <c:formatCode>0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PL!$C$69:$P$69</c:f>
              <c:numCache>
                <c:formatCode>0</c:formatCode>
                <c:ptCount val="14"/>
                <c:pt idx="0">
                  <c:v>446.53699999999998</c:v>
                </c:pt>
                <c:pt idx="1">
                  <c:v>476.05399999999997</c:v>
                </c:pt>
                <c:pt idx="2">
                  <c:v>486.142</c:v>
                </c:pt>
                <c:pt idx="3">
                  <c:v>501.34199999999998</c:v>
                </c:pt>
                <c:pt idx="4">
                  <c:v>533.37</c:v>
                </c:pt>
                <c:pt idx="5">
                  <c:v>567.31500000000005</c:v>
                </c:pt>
                <c:pt idx="6">
                  <c:v>563.11500000000001</c:v>
                </c:pt>
                <c:pt idx="7">
                  <c:v>526.72299999999996</c:v>
                </c:pt>
                <c:pt idx="8">
                  <c:v>519.19000000000005</c:v>
                </c:pt>
                <c:pt idx="9">
                  <c:v>533.33799999999997</c:v>
                </c:pt>
                <c:pt idx="10">
                  <c:v>540.29200000000003</c:v>
                </c:pt>
                <c:pt idx="11">
                  <c:v>555.98199999999997</c:v>
                </c:pt>
                <c:pt idx="12" formatCode="General">
                  <c:v>568</c:v>
                </c:pt>
                <c:pt idx="13" formatCode="General">
                  <c:v>568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63080"/>
        <c:axId val="431663472"/>
      </c:lineChart>
      <c:catAx>
        <c:axId val="43166308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63472"/>
        <c:crosses val="autoZero"/>
        <c:auto val="1"/>
        <c:lblAlgn val="ctr"/>
        <c:lblOffset val="100"/>
        <c:noMultiLvlLbl val="0"/>
      </c:catAx>
      <c:valAx>
        <c:axId val="431663472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1663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PL!$B$71</c:f>
              <c:strCache>
                <c:ptCount val="1"/>
                <c:pt idx="0">
                  <c:v>stosowane w rolnictwie (tys. ton)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PL!$C$70:$P$70</c:f>
              <c:numCache>
                <c:formatCode>0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PL!$C$71:$P$71</c:f>
              <c:numCache>
                <c:formatCode>0</c:formatCode>
                <c:ptCount val="14"/>
                <c:pt idx="0">
                  <c:v>58.350999999999999</c:v>
                </c:pt>
                <c:pt idx="1">
                  <c:v>66.942999999999998</c:v>
                </c:pt>
                <c:pt idx="2">
                  <c:v>65.975999999999999</c:v>
                </c:pt>
                <c:pt idx="3">
                  <c:v>80.578000000000003</c:v>
                </c:pt>
                <c:pt idx="4">
                  <c:v>98.162000000000006</c:v>
                </c:pt>
                <c:pt idx="5">
                  <c:v>111.98699999999999</c:v>
                </c:pt>
                <c:pt idx="6">
                  <c:v>123.092</c:v>
                </c:pt>
                <c:pt idx="7">
                  <c:v>109.325</c:v>
                </c:pt>
                <c:pt idx="8">
                  <c:v>116.241</c:v>
                </c:pt>
                <c:pt idx="9">
                  <c:v>115.024</c:v>
                </c:pt>
                <c:pt idx="10">
                  <c:v>105.44799999999999</c:v>
                </c:pt>
                <c:pt idx="11">
                  <c:v>107.22199999999999</c:v>
                </c:pt>
                <c:pt idx="12" formatCode="General">
                  <c:v>107.5</c:v>
                </c:pt>
                <c:pt idx="13" formatCode="General">
                  <c:v>116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PL!$B$72</c:f>
              <c:strCache>
                <c:ptCount val="1"/>
                <c:pt idx="0">
                  <c:v>stosowane do rekultywacji terenów, w tym gruntów na cele rolne (tys. ton)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2.6167783496336756E-2"/>
                  <c:y val="4.30398145311927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2201107543122494E-3"/>
                  <c:y val="-6.540658390241265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3393915844318457E-2"/>
                  <c:y val="3.15981669339388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PL!$C$70:$P$70</c:f>
              <c:numCache>
                <c:formatCode>0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PL!$C$72:$P$72</c:f>
              <c:numCache>
                <c:formatCode>0</c:formatCode>
                <c:ptCount val="14"/>
                <c:pt idx="0">
                  <c:v>105.241</c:v>
                </c:pt>
                <c:pt idx="1">
                  <c:v>110.678</c:v>
                </c:pt>
                <c:pt idx="2">
                  <c:v>120.554</c:v>
                </c:pt>
                <c:pt idx="3">
                  <c:v>109.746</c:v>
                </c:pt>
                <c:pt idx="4">
                  <c:v>118.533</c:v>
                </c:pt>
                <c:pt idx="5">
                  <c:v>105.8</c:v>
                </c:pt>
                <c:pt idx="6">
                  <c:v>77.834000000000003</c:v>
                </c:pt>
                <c:pt idx="7">
                  <c:v>54.279000000000003</c:v>
                </c:pt>
                <c:pt idx="8">
                  <c:v>54.386000000000003</c:v>
                </c:pt>
                <c:pt idx="9">
                  <c:v>50.28</c:v>
                </c:pt>
                <c:pt idx="10">
                  <c:v>29.407</c:v>
                </c:pt>
                <c:pt idx="11">
                  <c:v>21.960999999999999</c:v>
                </c:pt>
                <c:pt idx="12" formatCode="General">
                  <c:v>19.2</c:v>
                </c:pt>
                <c:pt idx="13" formatCode="General">
                  <c:v>20.100000000000001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PL!$B$73</c:f>
              <c:strCache>
                <c:ptCount val="1"/>
                <c:pt idx="0">
                  <c:v>stosowane do uprawy roślin przeznaczonych do produkcji kompostu (tys. ton)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2.3393915844318342E-2"/>
                  <c:y val="3.15981669339388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1842084683548636E-2"/>
                  <c:y val="3.1598166933938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184208468354875E-2"/>
                  <c:y val="-5.23072487792573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PL!$C$70:$P$70</c:f>
              <c:numCache>
                <c:formatCode>0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PL!$C$73:$P$73</c:f>
              <c:numCache>
                <c:formatCode>0</c:formatCode>
                <c:ptCount val="14"/>
                <c:pt idx="0">
                  <c:v>19.690000000000001</c:v>
                </c:pt>
                <c:pt idx="1">
                  <c:v>29.706</c:v>
                </c:pt>
                <c:pt idx="2">
                  <c:v>27.382000000000001</c:v>
                </c:pt>
                <c:pt idx="3">
                  <c:v>28.087</c:v>
                </c:pt>
                <c:pt idx="4">
                  <c:v>25.463999999999999</c:v>
                </c:pt>
                <c:pt idx="5">
                  <c:v>27.492000000000001</c:v>
                </c:pt>
                <c:pt idx="6">
                  <c:v>23.515999999999998</c:v>
                </c:pt>
                <c:pt idx="7">
                  <c:v>30.94</c:v>
                </c:pt>
                <c:pt idx="8">
                  <c:v>30.998000000000001</c:v>
                </c:pt>
                <c:pt idx="9">
                  <c:v>33.335000000000001</c:v>
                </c:pt>
                <c:pt idx="10">
                  <c:v>32.555999999999997</c:v>
                </c:pt>
                <c:pt idx="11">
                  <c:v>46.33</c:v>
                </c:pt>
                <c:pt idx="12" formatCode="General">
                  <c:v>47.1</c:v>
                </c:pt>
                <c:pt idx="13" formatCode="General">
                  <c:v>31.8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PL!$B$74</c:f>
              <c:strCache>
                <c:ptCount val="1"/>
                <c:pt idx="0">
                  <c:v>przekształcone termicznie (tys. ton)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4.7719419150819573E-3"/>
                  <c:y val="-1.79823059874953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PL!$C$70:$P$70</c:f>
              <c:numCache>
                <c:formatCode>0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PL!$C$74:$P$74</c:f>
              <c:numCache>
                <c:formatCode>0</c:formatCode>
                <c:ptCount val="14"/>
                <c:pt idx="0">
                  <c:v>6.2539999999999996</c:v>
                </c:pt>
                <c:pt idx="1">
                  <c:v>1.3720000000000001</c:v>
                </c:pt>
                <c:pt idx="2">
                  <c:v>6.2489999999999997</c:v>
                </c:pt>
                <c:pt idx="3">
                  <c:v>4.4720000000000004</c:v>
                </c:pt>
                <c:pt idx="4">
                  <c:v>1.6859999999999999</c:v>
                </c:pt>
                <c:pt idx="5">
                  <c:v>5.9989999999999997</c:v>
                </c:pt>
                <c:pt idx="6">
                  <c:v>8.8539999999999992</c:v>
                </c:pt>
                <c:pt idx="7">
                  <c:v>19.818000000000001</c:v>
                </c:pt>
                <c:pt idx="8">
                  <c:v>41.628999999999998</c:v>
                </c:pt>
                <c:pt idx="9">
                  <c:v>56.643999999999998</c:v>
                </c:pt>
                <c:pt idx="10">
                  <c:v>72.900000000000006</c:v>
                </c:pt>
                <c:pt idx="11">
                  <c:v>84.236999999999995</c:v>
                </c:pt>
                <c:pt idx="12" formatCode="General">
                  <c:v>79.3</c:v>
                </c:pt>
                <c:pt idx="13" formatCode="General">
                  <c:v>101.1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PL!$B$75</c:f>
              <c:strCache>
                <c:ptCount val="1"/>
                <c:pt idx="0">
                  <c:v>składowane razem (tys. ton)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PL!$C$70:$P$70</c:f>
              <c:numCache>
                <c:formatCode>0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PL!$C$75:$P$75</c:f>
              <c:numCache>
                <c:formatCode>0</c:formatCode>
                <c:ptCount val="14"/>
                <c:pt idx="0">
                  <c:v>164.87899999999999</c:v>
                </c:pt>
                <c:pt idx="1">
                  <c:v>162.72900000000001</c:v>
                </c:pt>
                <c:pt idx="2">
                  <c:v>150.69800000000001</c:v>
                </c:pt>
                <c:pt idx="3">
                  <c:v>147.06</c:v>
                </c:pt>
                <c:pt idx="4">
                  <c:v>124.536</c:v>
                </c:pt>
                <c:pt idx="5">
                  <c:v>91.611999999999995</c:v>
                </c:pt>
                <c:pt idx="6">
                  <c:v>81.622</c:v>
                </c:pt>
                <c:pt idx="7">
                  <c:v>58.917000000000002</c:v>
                </c:pt>
                <c:pt idx="8">
                  <c:v>51.447000000000003</c:v>
                </c:pt>
                <c:pt idx="9">
                  <c:v>46.795999999999999</c:v>
                </c:pt>
                <c:pt idx="10">
                  <c:v>31.369</c:v>
                </c:pt>
                <c:pt idx="11">
                  <c:v>31.503</c:v>
                </c:pt>
                <c:pt idx="12" formatCode="General">
                  <c:v>40.5</c:v>
                </c:pt>
                <c:pt idx="13" formatCode="General">
                  <c:v>20.7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PL!$B$76</c:f>
              <c:strCache>
                <c:ptCount val="1"/>
                <c:pt idx="0">
                  <c:v>magazynowane czasowo (tys. ton)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PL!$C$70:$P$70</c:f>
              <c:numCache>
                <c:formatCode>0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PL!$C$76:$P$76</c:f>
              <c:numCache>
                <c:formatCode>0</c:formatCode>
                <c:ptCount val="14"/>
                <c:pt idx="1">
                  <c:v>21.997</c:v>
                </c:pt>
                <c:pt idx="2">
                  <c:v>27.291</c:v>
                </c:pt>
                <c:pt idx="3">
                  <c:v>38.618000000000002</c:v>
                </c:pt>
                <c:pt idx="4">
                  <c:v>49.44</c:v>
                </c:pt>
                <c:pt idx="5">
                  <c:v>52.88</c:v>
                </c:pt>
                <c:pt idx="6">
                  <c:v>72.894000000000005</c:v>
                </c:pt>
                <c:pt idx="7">
                  <c:v>68.227999999999994</c:v>
                </c:pt>
                <c:pt idx="8">
                  <c:v>53.103000000000002</c:v>
                </c:pt>
                <c:pt idx="9">
                  <c:v>52.683999999999997</c:v>
                </c:pt>
                <c:pt idx="10">
                  <c:v>70.028000000000006</c:v>
                </c:pt>
                <c:pt idx="11">
                  <c:v>62.192</c:v>
                </c:pt>
                <c:pt idx="12" formatCode="General">
                  <c:v>56.4</c:v>
                </c:pt>
                <c:pt idx="13" formatCode="General">
                  <c:v>47.3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186920"/>
        <c:axId val="438190056"/>
      </c:lineChart>
      <c:catAx>
        <c:axId val="43818692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8190056"/>
        <c:crosses val="autoZero"/>
        <c:auto val="1"/>
        <c:lblAlgn val="ctr"/>
        <c:lblOffset val="100"/>
        <c:noMultiLvlLbl val="0"/>
      </c:catAx>
      <c:valAx>
        <c:axId val="43819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8186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PL!$B$86</c:f>
              <c:strCache>
                <c:ptCount val="1"/>
                <c:pt idx="0">
                  <c:v>Nakłady na gospodarkę wodną ogółem (mln zł)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PL!$C$85:$T$85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 formatCode="0">
                  <c:v>2015</c:v>
                </c:pt>
                <c:pt idx="17" formatCode="0">
                  <c:v>2016</c:v>
                </c:pt>
              </c:numCache>
            </c:numRef>
          </c:cat>
          <c:val>
            <c:numRef>
              <c:f>PL!$C$86:$T$86</c:f>
              <c:numCache>
                <c:formatCode>0</c:formatCode>
                <c:ptCount val="18"/>
                <c:pt idx="0">
                  <c:v>1766.6826000000001</c:v>
                </c:pt>
                <c:pt idx="1">
                  <c:v>1652.7343000000001</c:v>
                </c:pt>
                <c:pt idx="2">
                  <c:v>1315.1048000000001</c:v>
                </c:pt>
                <c:pt idx="3">
                  <c:v>1440.0752</c:v>
                </c:pt>
                <c:pt idx="4">
                  <c:v>1698.568</c:v>
                </c:pt>
                <c:pt idx="5">
                  <c:v>1970.5045</c:v>
                </c:pt>
                <c:pt idx="6">
                  <c:v>1715.7501000000002</c:v>
                </c:pt>
                <c:pt idx="7">
                  <c:v>2001.5963000000002</c:v>
                </c:pt>
                <c:pt idx="8">
                  <c:v>2245.4287999999997</c:v>
                </c:pt>
                <c:pt idx="9">
                  <c:v>2264.7635</c:v>
                </c:pt>
                <c:pt idx="10">
                  <c:v>2823.1941000000002</c:v>
                </c:pt>
                <c:pt idx="11">
                  <c:v>3565.3703999999998</c:v>
                </c:pt>
                <c:pt idx="12">
                  <c:v>3136.2442999999998</c:v>
                </c:pt>
                <c:pt idx="13">
                  <c:v>2787.9155000000001</c:v>
                </c:pt>
                <c:pt idx="14">
                  <c:v>3059.2537000000002</c:v>
                </c:pt>
                <c:pt idx="15">
                  <c:v>3801.1831000000002</c:v>
                </c:pt>
                <c:pt idx="16">
                  <c:v>3300</c:v>
                </c:pt>
                <c:pt idx="17" formatCode="General">
                  <c:v>1700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PL!$B$87</c:f>
              <c:strCache>
                <c:ptCount val="1"/>
                <c:pt idx="0">
                  <c:v>Nakłady na gospodarkę ściekową i ochronę wód ogółem (mln zł)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PL!$C$85:$T$85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 formatCode="0">
                  <c:v>2015</c:v>
                </c:pt>
                <c:pt idx="17" formatCode="0">
                  <c:v>2016</c:v>
                </c:pt>
              </c:numCache>
            </c:numRef>
          </c:cat>
          <c:val>
            <c:numRef>
              <c:f>PL!$C$87:$T$87</c:f>
              <c:numCache>
                <c:formatCode>0</c:formatCode>
                <c:ptCount val="18"/>
                <c:pt idx="0">
                  <c:v>3765.2051000000001</c:v>
                </c:pt>
                <c:pt idx="1">
                  <c:v>3341.2321000000002</c:v>
                </c:pt>
                <c:pt idx="2">
                  <c:v>3277.2816000000003</c:v>
                </c:pt>
                <c:pt idx="3">
                  <c:v>2833.6106</c:v>
                </c:pt>
                <c:pt idx="4">
                  <c:v>2915.0830000000001</c:v>
                </c:pt>
                <c:pt idx="5">
                  <c:v>3126.6817000000001</c:v>
                </c:pt>
                <c:pt idx="6">
                  <c:v>3615.6055000000001</c:v>
                </c:pt>
                <c:pt idx="7">
                  <c:v>3938.5822000000003</c:v>
                </c:pt>
                <c:pt idx="8">
                  <c:v>4477.2542999999996</c:v>
                </c:pt>
                <c:pt idx="9">
                  <c:v>5433.0887000000002</c:v>
                </c:pt>
                <c:pt idx="10">
                  <c:v>7120.3810000000003</c:v>
                </c:pt>
                <c:pt idx="11">
                  <c:v>7206.1290999999992</c:v>
                </c:pt>
                <c:pt idx="12">
                  <c:v>6753.2160000000003</c:v>
                </c:pt>
                <c:pt idx="13">
                  <c:v>5656.7314000000006</c:v>
                </c:pt>
                <c:pt idx="14">
                  <c:v>5631.7057999999997</c:v>
                </c:pt>
                <c:pt idx="15">
                  <c:v>6304.3877000000002</c:v>
                </c:pt>
                <c:pt idx="16">
                  <c:v>6644.7</c:v>
                </c:pt>
                <c:pt idx="17" formatCode="General">
                  <c:v>3423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187312"/>
        <c:axId val="438188488"/>
      </c:lineChart>
      <c:catAx>
        <c:axId val="43818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8188488"/>
        <c:crosses val="autoZero"/>
        <c:auto val="1"/>
        <c:lblAlgn val="ctr"/>
        <c:lblOffset val="100"/>
        <c:noMultiLvlLbl val="0"/>
      </c:catAx>
      <c:valAx>
        <c:axId val="438188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818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PL!$B$4</c:f>
              <c:strCache>
                <c:ptCount val="1"/>
                <c:pt idx="0">
                  <c:v>Spółki handlowe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PL!$M$2:$AD$2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PL!$M$4:$AD$4</c:f>
              <c:numCache>
                <c:formatCode>General</c:formatCode>
                <c:ptCount val="18"/>
                <c:pt idx="0">
                  <c:v>320</c:v>
                </c:pt>
                <c:pt idx="1">
                  <c:v>359</c:v>
                </c:pt>
                <c:pt idx="2">
                  <c:v>386</c:v>
                </c:pt>
                <c:pt idx="3">
                  <c:v>416</c:v>
                </c:pt>
                <c:pt idx="4">
                  <c:v>427</c:v>
                </c:pt>
                <c:pt idx="5">
                  <c:v>447</c:v>
                </c:pt>
                <c:pt idx="6">
                  <c:v>458</c:v>
                </c:pt>
                <c:pt idx="7">
                  <c:v>474</c:v>
                </c:pt>
                <c:pt idx="8">
                  <c:v>486</c:v>
                </c:pt>
                <c:pt idx="9">
                  <c:v>514</c:v>
                </c:pt>
                <c:pt idx="10">
                  <c:v>536</c:v>
                </c:pt>
                <c:pt idx="11">
                  <c:v>549</c:v>
                </c:pt>
                <c:pt idx="12">
                  <c:v>586</c:v>
                </c:pt>
                <c:pt idx="13">
                  <c:v>627</c:v>
                </c:pt>
                <c:pt idx="14">
                  <c:v>656</c:v>
                </c:pt>
                <c:pt idx="15">
                  <c:v>675</c:v>
                </c:pt>
                <c:pt idx="16">
                  <c:v>703</c:v>
                </c:pt>
                <c:pt idx="17">
                  <c:v>745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PL!$B$5</c:f>
              <c:strCache>
                <c:ptCount val="1"/>
                <c:pt idx="0">
                  <c:v>Zakłady budżetowe i gospodarstwa pomocnicze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PL!$M$2:$AD$2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PL!$M$5:$AD$5</c:f>
              <c:numCache>
                <c:formatCode>General</c:formatCode>
                <c:ptCount val="18"/>
                <c:pt idx="0">
                  <c:v>420</c:v>
                </c:pt>
                <c:pt idx="1">
                  <c:v>425</c:v>
                </c:pt>
                <c:pt idx="2">
                  <c:v>431</c:v>
                </c:pt>
                <c:pt idx="3">
                  <c:v>438</c:v>
                </c:pt>
                <c:pt idx="4">
                  <c:v>511</c:v>
                </c:pt>
                <c:pt idx="5">
                  <c:v>547</c:v>
                </c:pt>
                <c:pt idx="6">
                  <c:v>587</c:v>
                </c:pt>
                <c:pt idx="7">
                  <c:v>589</c:v>
                </c:pt>
                <c:pt idx="8">
                  <c:v>592</c:v>
                </c:pt>
                <c:pt idx="9">
                  <c:v>635</c:v>
                </c:pt>
                <c:pt idx="10">
                  <c:v>652</c:v>
                </c:pt>
                <c:pt idx="11">
                  <c:v>666</c:v>
                </c:pt>
                <c:pt idx="12">
                  <c:v>661</c:v>
                </c:pt>
                <c:pt idx="13">
                  <c:v>620</c:v>
                </c:pt>
                <c:pt idx="14">
                  <c:v>582</c:v>
                </c:pt>
                <c:pt idx="15">
                  <c:v>569</c:v>
                </c:pt>
                <c:pt idx="16">
                  <c:v>558</c:v>
                </c:pt>
                <c:pt idx="17">
                  <c:v>584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PL!$B$6</c:f>
              <c:strCache>
                <c:ptCount val="1"/>
                <c:pt idx="0">
                  <c:v>Spółki wodne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PL!$M$2:$AD$2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PL!$M$6:$AD$6</c:f>
              <c:numCache>
                <c:formatCode>General</c:formatCode>
                <c:ptCount val="18"/>
                <c:pt idx="0">
                  <c:v>208</c:v>
                </c:pt>
                <c:pt idx="1">
                  <c:v>230</c:v>
                </c:pt>
                <c:pt idx="2">
                  <c:v>235</c:v>
                </c:pt>
                <c:pt idx="3">
                  <c:v>236</c:v>
                </c:pt>
                <c:pt idx="4">
                  <c:v>237</c:v>
                </c:pt>
                <c:pt idx="5">
                  <c:v>246</c:v>
                </c:pt>
                <c:pt idx="6">
                  <c:v>244</c:v>
                </c:pt>
                <c:pt idx="7">
                  <c:v>249</c:v>
                </c:pt>
                <c:pt idx="8">
                  <c:v>252</c:v>
                </c:pt>
                <c:pt idx="9">
                  <c:v>263</c:v>
                </c:pt>
                <c:pt idx="10">
                  <c:v>261</c:v>
                </c:pt>
                <c:pt idx="11">
                  <c:v>262</c:v>
                </c:pt>
                <c:pt idx="12">
                  <c:v>266</c:v>
                </c:pt>
                <c:pt idx="13">
                  <c:v>272</c:v>
                </c:pt>
                <c:pt idx="14">
                  <c:v>286</c:v>
                </c:pt>
                <c:pt idx="15">
                  <c:v>290</c:v>
                </c:pt>
                <c:pt idx="16">
                  <c:v>299</c:v>
                </c:pt>
                <c:pt idx="17">
                  <c:v>267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PL!$B$8</c:f>
              <c:strCache>
                <c:ptCount val="1"/>
                <c:pt idx="0">
                  <c:v>Spółki cywilne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PL!$M$2:$AD$2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PL!$M$8:$AD$8</c:f>
              <c:numCache>
                <c:formatCode>General</c:formatCode>
                <c:ptCount val="18"/>
                <c:pt idx="16">
                  <c:v>33</c:v>
                </c:pt>
                <c:pt idx="17">
                  <c:v>34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PL!$B$9</c:f>
              <c:strCache>
                <c:ptCount val="1"/>
                <c:pt idx="0">
                  <c:v>Przedsiębiorstwa państwowe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PL!$M$2:$AD$2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PL!$M$9:$AD$9</c:f>
              <c:numCache>
                <c:formatCode>General</c:formatCode>
                <c:ptCount val="18"/>
                <c:pt idx="16">
                  <c:v>3</c:v>
                </c:pt>
                <c:pt idx="17">
                  <c:v>3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PL!$B$10</c:f>
              <c:strCache>
                <c:ptCount val="1"/>
                <c:pt idx="0">
                  <c:v>Spółdzielnie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PL!$M$2:$AD$2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PL!$M$10:$AD$10</c:f>
              <c:numCache>
                <c:formatCode>General</c:formatCode>
                <c:ptCount val="18"/>
                <c:pt idx="16">
                  <c:v>4</c:v>
                </c:pt>
                <c:pt idx="17">
                  <c:v>5</c:v>
                </c:pt>
              </c:numCache>
            </c:numRef>
          </c:val>
          <c:smooth val="0"/>
        </c:ser>
        <c:ser>
          <c:idx val="0"/>
          <c:order val="6"/>
          <c:tx>
            <c:strRef>
              <c:f>PL!$B$7</c:f>
              <c:strCache>
                <c:ptCount val="1"/>
                <c:pt idx="0">
                  <c:v>Osoby fizyczne prowadzące działalność gospodarczą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2232415565510763E-2"/>
                  <c:y val="-4.57342085235921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5028396266198951E-2"/>
                  <c:y val="-4.57342085235921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PL!$M$7:$AD$7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87</c:v>
                </c:pt>
                <c:pt idx="3">
                  <c:v>88</c:v>
                </c:pt>
                <c:pt idx="4">
                  <c:v>87</c:v>
                </c:pt>
                <c:pt idx="5">
                  <c:v>90</c:v>
                </c:pt>
                <c:pt idx="6">
                  <c:v>104</c:v>
                </c:pt>
                <c:pt idx="7">
                  <c:v>103</c:v>
                </c:pt>
                <c:pt idx="8">
                  <c:v>108</c:v>
                </c:pt>
                <c:pt idx="9">
                  <c:v>121</c:v>
                </c:pt>
                <c:pt idx="10">
                  <c:v>154</c:v>
                </c:pt>
                <c:pt idx="11">
                  <c:v>198</c:v>
                </c:pt>
                <c:pt idx="12">
                  <c:v>216</c:v>
                </c:pt>
                <c:pt idx="13">
                  <c:v>236</c:v>
                </c:pt>
                <c:pt idx="14">
                  <c:v>244</c:v>
                </c:pt>
                <c:pt idx="15">
                  <c:v>248</c:v>
                </c:pt>
                <c:pt idx="16">
                  <c:v>243</c:v>
                </c:pt>
                <c:pt idx="17">
                  <c:v>236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290712"/>
        <c:axId val="347295808"/>
      </c:lineChart>
      <c:catAx>
        <c:axId val="347290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295808"/>
        <c:crosses val="autoZero"/>
        <c:auto val="1"/>
        <c:lblAlgn val="ctr"/>
        <c:lblOffset val="100"/>
        <c:noMultiLvlLbl val="0"/>
      </c:catAx>
      <c:valAx>
        <c:axId val="34729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290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PL!$B$94</c:f>
              <c:strCache>
                <c:ptCount val="1"/>
                <c:pt idx="0">
                  <c:v>Nakłady na ujęcia i doprowadzenia wody (mln zł)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PL!$C$93:$U$93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cat>
          <c:val>
            <c:numRef>
              <c:f>PL!$C$94:$U$94</c:f>
              <c:numCache>
                <c:formatCode>0</c:formatCode>
                <c:ptCount val="19"/>
                <c:pt idx="0">
                  <c:v>936.10640000000001</c:v>
                </c:pt>
                <c:pt idx="1">
                  <c:v>832.75890000000004</c:v>
                </c:pt>
                <c:pt idx="2">
                  <c:v>851.77519999999993</c:v>
                </c:pt>
                <c:pt idx="3">
                  <c:v>675.70150000000001</c:v>
                </c:pt>
                <c:pt idx="4">
                  <c:v>680.97159999999997</c:v>
                </c:pt>
                <c:pt idx="5">
                  <c:v>771.07140000000004</c:v>
                </c:pt>
                <c:pt idx="6">
                  <c:v>1006.8111</c:v>
                </c:pt>
                <c:pt idx="7">
                  <c:v>863.29840000000002</c:v>
                </c:pt>
                <c:pt idx="8">
                  <c:v>1049.2991999999999</c:v>
                </c:pt>
                <c:pt idx="9">
                  <c:v>1133.5587</c:v>
                </c:pt>
                <c:pt idx="10">
                  <c:v>1363.8118999999999</c:v>
                </c:pt>
                <c:pt idx="11">
                  <c:v>1672.4917</c:v>
                </c:pt>
                <c:pt idx="12">
                  <c:v>1798.4467</c:v>
                </c:pt>
                <c:pt idx="13">
                  <c:v>1308.4588000000001</c:v>
                </c:pt>
                <c:pt idx="14">
                  <c:v>1119.5844</c:v>
                </c:pt>
                <c:pt idx="15">
                  <c:v>1020.6137</c:v>
                </c:pt>
                <c:pt idx="16">
                  <c:v>1127.4173999999998</c:v>
                </c:pt>
                <c:pt idx="17">
                  <c:v>1230.2</c:v>
                </c:pt>
                <c:pt idx="18" formatCode="General">
                  <c:v>634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PL!$B$95</c:f>
              <c:strCache>
                <c:ptCount val="1"/>
                <c:pt idx="0">
                  <c:v>Nakłady na budowę i modernizację stacji uzdatniania wody (mln zł)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PL!$C$93:$U$93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cat>
          <c:val>
            <c:numRef>
              <c:f>PL!$C$95:$U$95</c:f>
              <c:numCache>
                <c:formatCode>0</c:formatCode>
                <c:ptCount val="19"/>
                <c:pt idx="0">
                  <c:v>214.09440000000001</c:v>
                </c:pt>
                <c:pt idx="1">
                  <c:v>232.54129999999998</c:v>
                </c:pt>
                <c:pt idx="2">
                  <c:v>196.77939999999998</c:v>
                </c:pt>
                <c:pt idx="3">
                  <c:v>168.04400000000001</c:v>
                </c:pt>
                <c:pt idx="4">
                  <c:v>217.58070000000001</c:v>
                </c:pt>
                <c:pt idx="5">
                  <c:v>223.29400000000001</c:v>
                </c:pt>
                <c:pt idx="6">
                  <c:v>250.43520000000001</c:v>
                </c:pt>
                <c:pt idx="7">
                  <c:v>291.75069999999999</c:v>
                </c:pt>
                <c:pt idx="8">
                  <c:v>357.42200000000003</c:v>
                </c:pt>
                <c:pt idx="9">
                  <c:v>366.4898</c:v>
                </c:pt>
                <c:pt idx="10">
                  <c:v>399.8109</c:v>
                </c:pt>
                <c:pt idx="11">
                  <c:v>650.27809999999999</c:v>
                </c:pt>
                <c:pt idx="12">
                  <c:v>709.4208000000001</c:v>
                </c:pt>
                <c:pt idx="13">
                  <c:v>414.1678</c:v>
                </c:pt>
                <c:pt idx="14">
                  <c:v>374.53919999999999</c:v>
                </c:pt>
                <c:pt idx="15">
                  <c:v>445.8954</c:v>
                </c:pt>
                <c:pt idx="16">
                  <c:v>589.61440000000005</c:v>
                </c:pt>
                <c:pt idx="17">
                  <c:v>521.79999999999995</c:v>
                </c:pt>
                <c:pt idx="18" formatCode="General">
                  <c:v>269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189272"/>
        <c:axId val="438187704"/>
      </c:lineChart>
      <c:catAx>
        <c:axId val="438189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8187704"/>
        <c:crosses val="autoZero"/>
        <c:auto val="1"/>
        <c:lblAlgn val="ctr"/>
        <c:lblOffset val="100"/>
        <c:noMultiLvlLbl val="0"/>
      </c:catAx>
      <c:valAx>
        <c:axId val="438187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8189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PL!$B$110</c:f>
              <c:strCache>
                <c:ptCount val="1"/>
                <c:pt idx="0">
                  <c:v>środki własne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PL!$C$110:$U$110</c:f>
              <c:numCache>
                <c:formatCode>General</c:formatCode>
                <c:ptCount val="19"/>
                <c:pt idx="4" formatCode="0.0%">
                  <c:v>0.48200392590609159</c:v>
                </c:pt>
                <c:pt idx="5" formatCode="0.0%">
                  <c:v>0.40696474912985531</c:v>
                </c:pt>
                <c:pt idx="6" formatCode="0.0%">
                  <c:v>0.39114516104885833</c:v>
                </c:pt>
                <c:pt idx="7" formatCode="0.0%">
                  <c:v>0.46129934656567995</c:v>
                </c:pt>
                <c:pt idx="8" formatCode="0.0%">
                  <c:v>0.46623897136500497</c:v>
                </c:pt>
                <c:pt idx="9" formatCode="0.0%">
                  <c:v>0.48453506964905774</c:v>
                </c:pt>
                <c:pt idx="10" formatCode="0.0%">
                  <c:v>0.51475591159959966</c:v>
                </c:pt>
                <c:pt idx="11" formatCode="0.0%">
                  <c:v>0.42263526974641946</c:v>
                </c:pt>
                <c:pt idx="12" formatCode="0.0%">
                  <c:v>0.42958899866336464</c:v>
                </c:pt>
                <c:pt idx="13" formatCode="0.0%">
                  <c:v>0.33838569272170538</c:v>
                </c:pt>
                <c:pt idx="14" formatCode="0.0%">
                  <c:v>0.33947790024482449</c:v>
                </c:pt>
                <c:pt idx="15" formatCode="0.0%">
                  <c:v>0.31483923677202708</c:v>
                </c:pt>
                <c:pt idx="16" formatCode="0.0%">
                  <c:v>0.2725111821106434</c:v>
                </c:pt>
                <c:pt idx="17" formatCode="0.0%">
                  <c:v>0.3327</c:v>
                </c:pt>
                <c:pt idx="18" formatCode="0.0%">
                  <c:v>0.501</c:v>
                </c:pt>
              </c:numCache>
            </c:numRef>
          </c:val>
        </c:ser>
        <c:ser>
          <c:idx val="1"/>
          <c:order val="1"/>
          <c:tx>
            <c:strRef>
              <c:f>PL!$B$111</c:f>
              <c:strCache>
                <c:ptCount val="1"/>
                <c:pt idx="0">
                  <c:v>środki z budżetu centralnego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PL!$C$111:$U$111</c:f>
              <c:numCache>
                <c:formatCode>General</c:formatCode>
                <c:ptCount val="19"/>
                <c:pt idx="4" formatCode="0.0%">
                  <c:v>8.3634590749149779E-2</c:v>
                </c:pt>
                <c:pt idx="5" formatCode="0.0%">
                  <c:v>6.5566347652846399E-2</c:v>
                </c:pt>
                <c:pt idx="6" formatCode="0.0%">
                  <c:v>5.0024346556935037E-2</c:v>
                </c:pt>
                <c:pt idx="7" formatCode="0.0%">
                  <c:v>0.11160745378945336</c:v>
                </c:pt>
                <c:pt idx="8" formatCode="0.0%">
                  <c:v>6.8879323967575276E-2</c:v>
                </c:pt>
                <c:pt idx="9" formatCode="0.0%">
                  <c:v>4.6677855027066548E-2</c:v>
                </c:pt>
                <c:pt idx="10" formatCode="0.0%">
                  <c:v>6.1947527854453677E-2</c:v>
                </c:pt>
                <c:pt idx="11" formatCode="0.0%">
                  <c:v>4.1415607945624426E-2</c:v>
                </c:pt>
                <c:pt idx="12" formatCode="0.0%">
                  <c:v>7.0304504687647609E-2</c:v>
                </c:pt>
                <c:pt idx="13" formatCode="0.0%">
                  <c:v>7.60972606630166E-2</c:v>
                </c:pt>
                <c:pt idx="14" formatCode="0.0%">
                  <c:v>9.3173806738403656E-2</c:v>
                </c:pt>
                <c:pt idx="15" formatCode="0.0%">
                  <c:v>0.15517879409608951</c:v>
                </c:pt>
                <c:pt idx="16" formatCode="0.0%">
                  <c:v>0.1135685360697305</c:v>
                </c:pt>
                <c:pt idx="17" formatCode="0.0%">
                  <c:v>0.13600000000000001</c:v>
                </c:pt>
                <c:pt idx="18" formatCode="0.0%">
                  <c:v>0.16600000000000001</c:v>
                </c:pt>
              </c:numCache>
            </c:numRef>
          </c:val>
        </c:ser>
        <c:ser>
          <c:idx val="2"/>
          <c:order val="2"/>
          <c:tx>
            <c:strRef>
              <c:f>PL!$B$112</c:f>
              <c:strCache>
                <c:ptCount val="1"/>
                <c:pt idx="0">
                  <c:v>środki z budżetu województwa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PL!$C$112:$U$112</c:f>
              <c:numCache>
                <c:formatCode>General</c:formatCode>
                <c:ptCount val="19"/>
                <c:pt idx="4" formatCode="0.0%">
                  <c:v>7.3353322104290117E-2</c:v>
                </c:pt>
                <c:pt idx="5" formatCode="0.0%">
                  <c:v>7.5090429114406956E-2</c:v>
                </c:pt>
                <c:pt idx="6" formatCode="0.0%">
                  <c:v>7.7319488486324181E-2</c:v>
                </c:pt>
                <c:pt idx="7" formatCode="0.0%">
                  <c:v>4.9382308064560211E-2</c:v>
                </c:pt>
                <c:pt idx="8" formatCode="0.0%">
                  <c:v>6.3703754848068006E-2</c:v>
                </c:pt>
                <c:pt idx="9" formatCode="0.0%">
                  <c:v>9.6429866758634256E-2</c:v>
                </c:pt>
                <c:pt idx="10" formatCode="0.0%">
                  <c:v>7.4071531089228523E-2</c:v>
                </c:pt>
                <c:pt idx="11" formatCode="0.0%">
                  <c:v>5.0702181617622397E-2</c:v>
                </c:pt>
                <c:pt idx="12" formatCode="0.0%">
                  <c:v>6.749458625673227E-2</c:v>
                </c:pt>
                <c:pt idx="13" formatCode="0.0%">
                  <c:v>8.4212285375855442E-2</c:v>
                </c:pt>
                <c:pt idx="14" formatCode="0.0%">
                  <c:v>8.8197041840041415E-2</c:v>
                </c:pt>
                <c:pt idx="15" formatCode="0.0%">
                  <c:v>5.5209347299310284E-2</c:v>
                </c:pt>
                <c:pt idx="16" formatCode="0.0%">
                  <c:v>8.8107989325744387E-2</c:v>
                </c:pt>
                <c:pt idx="17" formatCode="0.0%">
                  <c:v>3.8399999999999997E-2</c:v>
                </c:pt>
                <c:pt idx="18" formatCode="0.0%">
                  <c:v>7.3999999999999996E-2</c:v>
                </c:pt>
              </c:numCache>
            </c:numRef>
          </c:val>
        </c:ser>
        <c:ser>
          <c:idx val="3"/>
          <c:order val="3"/>
          <c:tx>
            <c:strRef>
              <c:f>PL!$B$113</c:f>
              <c:strCache>
                <c:ptCount val="1"/>
                <c:pt idx="0">
                  <c:v>środki z budżetu powiatu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PL!$C$113:$U$113</c:f>
              <c:numCache>
                <c:formatCode>General</c:formatCode>
                <c:ptCount val="19"/>
                <c:pt idx="4" formatCode="0.0%">
                  <c:v>1.1459818209493505E-3</c:v>
                </c:pt>
                <c:pt idx="5" formatCode="0.0%">
                  <c:v>1.1735179280429162E-3</c:v>
                </c:pt>
                <c:pt idx="6" formatCode="0.0%">
                  <c:v>8.1907958088905656E-5</c:v>
                </c:pt>
                <c:pt idx="7" formatCode="0.0%">
                  <c:v>3.4358150408966896E-4</c:v>
                </c:pt>
                <c:pt idx="8" formatCode="0.0%">
                  <c:v>4.4984095943822436E-4</c:v>
                </c:pt>
                <c:pt idx="9" formatCode="0.0%">
                  <c:v>5.4065397219453149E-5</c:v>
                </c:pt>
                <c:pt idx="10" formatCode="0.0%">
                  <c:v>1.712982393084311E-3</c:v>
                </c:pt>
                <c:pt idx="11" formatCode="0.0%">
                  <c:v>1.8136195453227959E-3</c:v>
                </c:pt>
                <c:pt idx="12" formatCode="0.0%">
                  <c:v>2.1223601340270286E-4</c:v>
                </c:pt>
                <c:pt idx="13" formatCode="0.0%">
                  <c:v>2.7730620347400875E-4</c:v>
                </c:pt>
                <c:pt idx="14" formatCode="0.0%">
                  <c:v>4.7956977175240786E-4</c:v>
                </c:pt>
                <c:pt idx="15" formatCode="0.0%">
                  <c:v>4.943362493931118E-4</c:v>
                </c:pt>
                <c:pt idx="16" formatCode="0.0%">
                  <c:v>6.3738050398045817E-4</c:v>
                </c:pt>
                <c:pt idx="17" formatCode="0.0%">
                  <c:v>8.0000000000000004E-4</c:v>
                </c:pt>
                <c:pt idx="18" formatCode="0.0%">
                  <c:v>1E-3</c:v>
                </c:pt>
              </c:numCache>
            </c:numRef>
          </c:val>
        </c:ser>
        <c:ser>
          <c:idx val="4"/>
          <c:order val="4"/>
          <c:tx>
            <c:strRef>
              <c:f>PL!$B$114</c:f>
              <c:strCache>
                <c:ptCount val="1"/>
                <c:pt idx="0">
                  <c:v>środki z budżetu gminy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PL!$C$114:$U$114</c:f>
              <c:numCache>
                <c:formatCode>General</c:formatCode>
                <c:ptCount val="19"/>
                <c:pt idx="4" formatCode="0.0%">
                  <c:v>7.7631362584398376E-3</c:v>
                </c:pt>
                <c:pt idx="5" formatCode="0.0%">
                  <c:v>1.041406643713999E-2</c:v>
                </c:pt>
                <c:pt idx="6" formatCode="0.0%">
                  <c:v>6.4277447729756514E-3</c:v>
                </c:pt>
                <c:pt idx="7" formatCode="0.0%">
                  <c:v>1.2390848760550851E-2</c:v>
                </c:pt>
                <c:pt idx="8" formatCode="0.0%">
                  <c:v>1.2842399838568845E-2</c:v>
                </c:pt>
                <c:pt idx="9" formatCode="0.0%">
                  <c:v>1.0042224451739462E-2</c:v>
                </c:pt>
                <c:pt idx="10" formatCode="0.0%">
                  <c:v>1.5880068713576494E-2</c:v>
                </c:pt>
                <c:pt idx="11" formatCode="0.0%">
                  <c:v>8.340092521445833E-3</c:v>
                </c:pt>
                <c:pt idx="12" formatCode="0.0%">
                  <c:v>8.7467490053768325E-3</c:v>
                </c:pt>
                <c:pt idx="13" formatCode="0.0%">
                  <c:v>1.5070924162381101E-2</c:v>
                </c:pt>
                <c:pt idx="14" formatCode="0.0%">
                  <c:v>1.5167783959018844E-2</c:v>
                </c:pt>
                <c:pt idx="15" formatCode="0.0%">
                  <c:v>1.0197192864390423E-2</c:v>
                </c:pt>
                <c:pt idx="16" formatCode="0.0%">
                  <c:v>9.4288275668699024E-3</c:v>
                </c:pt>
                <c:pt idx="17" formatCode="0.0%">
                  <c:v>8.6E-3</c:v>
                </c:pt>
                <c:pt idx="18" formatCode="0.0%">
                  <c:v>1.4999999999999999E-2</c:v>
                </c:pt>
              </c:numCache>
            </c:numRef>
          </c:val>
        </c:ser>
        <c:ser>
          <c:idx val="5"/>
          <c:order val="5"/>
          <c:tx>
            <c:strRef>
              <c:f>PL!$B$115</c:f>
              <c:strCache>
                <c:ptCount val="1"/>
                <c:pt idx="0">
                  <c:v>środki z zagranicy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PL!$C$115:$U$115</c:f>
              <c:numCache>
                <c:formatCode>General</c:formatCode>
                <c:ptCount val="19"/>
                <c:pt idx="4" formatCode="0.0%">
                  <c:v>7.9475641272066896E-2</c:v>
                </c:pt>
                <c:pt idx="5" formatCode="0.0%">
                  <c:v>0.22590223058482203</c:v>
                </c:pt>
                <c:pt idx="6" formatCode="0.0%">
                  <c:v>0.20076665645777514</c:v>
                </c:pt>
                <c:pt idx="7" formatCode="0.0%">
                  <c:v>0.109896074026165</c:v>
                </c:pt>
                <c:pt idx="8" formatCode="0.0%">
                  <c:v>0.14853454715119127</c:v>
                </c:pt>
                <c:pt idx="9" formatCode="0.0%">
                  <c:v>0.13540928129184057</c:v>
                </c:pt>
                <c:pt idx="10" formatCode="0.0%">
                  <c:v>0.1182213948608762</c:v>
                </c:pt>
                <c:pt idx="11" formatCode="0.0%">
                  <c:v>0.20924367191047899</c:v>
                </c:pt>
                <c:pt idx="12" formatCode="0.0%">
                  <c:v>0.18982675684972308</c:v>
                </c:pt>
                <c:pt idx="13" formatCode="0.0%">
                  <c:v>0.21680291296185061</c:v>
                </c:pt>
                <c:pt idx="14" formatCode="0.0%">
                  <c:v>0.2346199158475212</c:v>
                </c:pt>
                <c:pt idx="15" formatCode="0.0%">
                  <c:v>0.25286386022839491</c:v>
                </c:pt>
                <c:pt idx="16" formatCode="0.0%">
                  <c:v>0.31104605300386606</c:v>
                </c:pt>
                <c:pt idx="17" formatCode="0.0%">
                  <c:v>0.31590000000000001</c:v>
                </c:pt>
                <c:pt idx="18" formatCode="0.0%">
                  <c:v>4.4999999999999998E-2</c:v>
                </c:pt>
              </c:numCache>
            </c:numRef>
          </c:val>
        </c:ser>
        <c:ser>
          <c:idx val="6"/>
          <c:order val="6"/>
          <c:tx>
            <c:strRef>
              <c:f>PL!$B$116</c:f>
              <c:strCache>
                <c:ptCount val="1"/>
                <c:pt idx="0">
                  <c:v>fundusze ekologiczne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PL!$C$116:$U$116</c:f>
              <c:numCache>
                <c:formatCode>General</c:formatCode>
                <c:ptCount val="19"/>
                <c:pt idx="4" formatCode="0.0%">
                  <c:v>0.16442926036084782</c:v>
                </c:pt>
                <c:pt idx="5" formatCode="0.0%">
                  <c:v>0.13640978753867963</c:v>
                </c:pt>
                <c:pt idx="6" formatCode="0.0%">
                  <c:v>0.15301832601752494</c:v>
                </c:pt>
                <c:pt idx="7" formatCode="0.0%">
                  <c:v>0.16324312031221797</c:v>
                </c:pt>
                <c:pt idx="8" formatCode="0.0%">
                  <c:v>0.11451000384043475</c:v>
                </c:pt>
                <c:pt idx="9" formatCode="0.0%">
                  <c:v>0.10076449540506473</c:v>
                </c:pt>
                <c:pt idx="10" formatCode="0.0%">
                  <c:v>0.11846367181385607</c:v>
                </c:pt>
                <c:pt idx="11" formatCode="0.0%">
                  <c:v>0.14199370847367526</c:v>
                </c:pt>
                <c:pt idx="12" formatCode="0.0%">
                  <c:v>0.12627350022314651</c:v>
                </c:pt>
                <c:pt idx="13" formatCode="0.0%">
                  <c:v>0.18260825535816838</c:v>
                </c:pt>
                <c:pt idx="14" formatCode="0.0%">
                  <c:v>0.17309079130985139</c:v>
                </c:pt>
                <c:pt idx="15" formatCode="0.0%">
                  <c:v>0.16878962996759633</c:v>
                </c:pt>
                <c:pt idx="16" formatCode="0.0%">
                  <c:v>0.12888603024674081</c:v>
                </c:pt>
                <c:pt idx="17" formatCode="0.0%">
                  <c:v>0.12620000000000001</c:v>
                </c:pt>
                <c:pt idx="18" formatCode="0.0%">
                  <c:v>0.13800000000000001</c:v>
                </c:pt>
              </c:numCache>
            </c:numRef>
          </c:val>
        </c:ser>
        <c:ser>
          <c:idx val="7"/>
          <c:order val="7"/>
          <c:tx>
            <c:strRef>
              <c:f>PL!$B$117</c:f>
              <c:strCache>
                <c:ptCount val="1"/>
                <c:pt idx="0">
                  <c:v>kredyty i pożyczki krajowe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PL!$C$117:$U$117</c:f>
              <c:numCache>
                <c:formatCode>General</c:formatCode>
                <c:ptCount val="19"/>
                <c:pt idx="4" formatCode="0.0%">
                  <c:v>4.1579564733841674E-2</c:v>
                </c:pt>
                <c:pt idx="5" formatCode="0.0%">
                  <c:v>3.566427720291445E-2</c:v>
                </c:pt>
                <c:pt idx="6" formatCode="0.0%">
                  <c:v>5.6890151735253587E-2</c:v>
                </c:pt>
                <c:pt idx="7" formatCode="0.0%">
                  <c:v>4.6545065041814652E-2</c:v>
                </c:pt>
                <c:pt idx="8" formatCode="0.0%">
                  <c:v>7.6813191551163437E-2</c:v>
                </c:pt>
                <c:pt idx="9" formatCode="0.0%">
                  <c:v>8.0298515811322996E-2</c:v>
                </c:pt>
                <c:pt idx="10" formatCode="0.0%">
                  <c:v>5.8481647200690053E-2</c:v>
                </c:pt>
                <c:pt idx="11" formatCode="0.0%">
                  <c:v>6.9167082773373606E-2</c:v>
                </c:pt>
                <c:pt idx="12" formatCode="0.0%">
                  <c:v>8.433491229971507E-2</c:v>
                </c:pt>
                <c:pt idx="13" formatCode="0.0%">
                  <c:v>6.0373326146818347E-2</c:v>
                </c:pt>
                <c:pt idx="14" formatCode="0.0%">
                  <c:v>3.6821811851901538E-2</c:v>
                </c:pt>
                <c:pt idx="15" formatCode="0.0%">
                  <c:v>3.0674376564454264E-2</c:v>
                </c:pt>
                <c:pt idx="16" formatCode="0.0%">
                  <c:v>5.5212310083142271E-2</c:v>
                </c:pt>
                <c:pt idx="17" formatCode="0.0%">
                  <c:v>3.1699999999999999E-2</c:v>
                </c:pt>
                <c:pt idx="18" formatCode="0.0%">
                  <c:v>2.9000000000000001E-2</c:v>
                </c:pt>
              </c:numCache>
            </c:numRef>
          </c:val>
        </c:ser>
        <c:ser>
          <c:idx val="8"/>
          <c:order val="8"/>
          <c:tx>
            <c:strRef>
              <c:f>PL!$B$118</c:f>
              <c:strCache>
                <c:ptCount val="1"/>
                <c:pt idx="0">
                  <c:v>inne środki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PL!$C$109:$U$109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 formatCode="0">
                  <c:v>2015</c:v>
                </c:pt>
                <c:pt idx="18" formatCode="0">
                  <c:v>2016</c:v>
                </c:pt>
              </c:numCache>
            </c:numRef>
          </c:cat>
          <c:val>
            <c:numRef>
              <c:f>PL!$C$118:$U$118</c:f>
              <c:numCache>
                <c:formatCode>General</c:formatCode>
                <c:ptCount val="19"/>
                <c:pt idx="4" formatCode="0.0%">
                  <c:v>6.6614576794322963E-2</c:v>
                </c:pt>
                <c:pt idx="5" formatCode="0.0%">
                  <c:v>4.2814594411292338E-2</c:v>
                </c:pt>
                <c:pt idx="6" formatCode="0.0%">
                  <c:v>6.4326216966264227E-2</c:v>
                </c:pt>
                <c:pt idx="7" formatCode="0.0%">
                  <c:v>4.5292201935468339E-2</c:v>
                </c:pt>
                <c:pt idx="8" formatCode="0.0%">
                  <c:v>4.8027966478555145E-2</c:v>
                </c:pt>
                <c:pt idx="9" formatCode="0.0%">
                  <c:v>4.5788626208054344E-2</c:v>
                </c:pt>
                <c:pt idx="10" formatCode="0.0%">
                  <c:v>3.6465264474634988E-2</c:v>
                </c:pt>
                <c:pt idx="11" formatCode="0.0%">
                  <c:v>5.4688765466037209E-2</c:v>
                </c:pt>
                <c:pt idx="12" formatCode="0.0%">
                  <c:v>2.3217756000891238E-2</c:v>
                </c:pt>
                <c:pt idx="13" formatCode="0.0%">
                  <c:v>2.6172036406730177E-2</c:v>
                </c:pt>
                <c:pt idx="14" formatCode="0.0%">
                  <c:v>1.8971378436685043E-2</c:v>
                </c:pt>
                <c:pt idx="15" formatCode="0.0%">
                  <c:v>1.1753225958344023E-2</c:v>
                </c:pt>
                <c:pt idx="16" formatCode="0.0%">
                  <c:v>2.0601691089282177E-2</c:v>
                </c:pt>
                <c:pt idx="17" formatCode="0.0%">
                  <c:v>9.7999999999999997E-3</c:v>
                </c:pt>
                <c:pt idx="18" formatCode="0.0%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8188096"/>
        <c:axId val="438192016"/>
      </c:barChart>
      <c:catAx>
        <c:axId val="43818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8192016"/>
        <c:crosses val="autoZero"/>
        <c:auto val="1"/>
        <c:lblAlgn val="ctr"/>
        <c:lblOffset val="100"/>
        <c:noMultiLvlLbl val="0"/>
      </c:catAx>
      <c:valAx>
        <c:axId val="4381920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818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Struktura nakładów na gospodarkę wodną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8797681539807525E-2"/>
                  <c:y val="-9.69758371385083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19EF04-51A7-46D6-AEC1-5D529E108D02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3.3597167541557303E-2"/>
                  <c:y val="2.47977549467275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580660-26C5-4AE9-B604-E2B921AABE84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4.1388560804899388E-2"/>
                  <c:y val="6.95719178082174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DCCA14-ED9C-4736-B76C-F6A98B939A2E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0CE943-686A-47CF-ACA5-B3129576B341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F1562D-4DF8-493D-A6DB-0AAED1AF3DB6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5"/>
              <c:layout>
                <c:manualLayout>
                  <c:x val="-2.1463145231846031E-2"/>
                  <c:y val="-9.46778919330290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47FC4F1-9F83-4A4F-A304-2C1C980B9440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6"/>
              <c:layout>
                <c:manualLayout>
                  <c:x val="4.2297681539807527E-3"/>
                  <c:y val="1.44585235920852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5C68CC3-8571-4274-A91D-7C8BD20A8483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7"/>
              <c:layout>
                <c:manualLayout>
                  <c:x val="-2.920893482064742E-2"/>
                  <c:y val="-3.48443683409436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DCD1B84-07BF-47E5-9944-8F0796EADBF1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8"/>
              <c:layout>
                <c:manualLayout>
                  <c:x val="2.5319335083114612E-3"/>
                  <c:y val="-1.00658295281582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234B86-D907-4867-91DD-348D477F7256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r>
                      <a:rPr lang="en-US" sz="1600" b="1" baseline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PL!$B$104:$B$112</c:f>
              <c:strCache>
                <c:ptCount val="9"/>
                <c:pt idx="0">
                  <c:v>środki własne</c:v>
                </c:pt>
                <c:pt idx="1">
                  <c:v>środki z budżetu centralnego</c:v>
                </c:pt>
                <c:pt idx="2">
                  <c:v>środki z budżetu województwa</c:v>
                </c:pt>
                <c:pt idx="3">
                  <c:v>środki z budżetu powiatu</c:v>
                </c:pt>
                <c:pt idx="4">
                  <c:v>środki z budżetu gminy</c:v>
                </c:pt>
                <c:pt idx="5">
                  <c:v>środki z zagranicy</c:v>
                </c:pt>
                <c:pt idx="6">
                  <c:v>fundusze ekologiczne</c:v>
                </c:pt>
                <c:pt idx="7">
                  <c:v>kredyty i pożyczki krajowe</c:v>
                </c:pt>
                <c:pt idx="8">
                  <c:v>inne środki</c:v>
                </c:pt>
              </c:strCache>
            </c:strRef>
          </c:cat>
          <c:val>
            <c:numRef>
              <c:f>PL!$V$104:$V$112</c:f>
              <c:numCache>
                <c:formatCode>0.0%</c:formatCode>
                <c:ptCount val="9"/>
                <c:pt idx="0">
                  <c:v>0.40407724396593803</c:v>
                </c:pt>
                <c:pt idx="1">
                  <c:v>8.3862568271285173E-2</c:v>
                </c:pt>
                <c:pt idx="2">
                  <c:v>7.0119580870058457E-2</c:v>
                </c:pt>
                <c:pt idx="3">
                  <c:v>6.9116616058845107E-4</c:v>
                </c:pt>
                <c:pt idx="4">
                  <c:v>1.080800423660529E-2</c:v>
                </c:pt>
                <c:pt idx="5">
                  <c:v>0.19632207117475514</c:v>
                </c:pt>
                <c:pt idx="6">
                  <c:v>0.1427628986334146</c:v>
                </c:pt>
                <c:pt idx="7">
                  <c:v>5.4611159499743281E-2</c:v>
                </c:pt>
                <c:pt idx="8">
                  <c:v>3.6752450044754456E-2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PL!$V$104:$V$112</c15:f>
                <c15:dlblRangeCache>
                  <c:ptCount val="9"/>
                  <c:pt idx="0">
                    <c:v>40,4%</c:v>
                  </c:pt>
                  <c:pt idx="1">
                    <c:v>8,4%</c:v>
                  </c:pt>
                  <c:pt idx="2">
                    <c:v>7,0%</c:v>
                  </c:pt>
                  <c:pt idx="3">
                    <c:v>0,1%</c:v>
                  </c:pt>
                  <c:pt idx="4">
                    <c:v>1,1%</c:v>
                  </c:pt>
                  <c:pt idx="5">
                    <c:v>19,6%</c:v>
                  </c:pt>
                  <c:pt idx="6">
                    <c:v>14,3%</c:v>
                  </c:pt>
                  <c:pt idx="7">
                    <c:v>5,5%</c:v>
                  </c:pt>
                  <c:pt idx="8">
                    <c:v>3,7%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Struktura nakładów na gospodarkę wodną średnia w</a:t>
            </a:r>
            <a:r>
              <a:rPr lang="pl-PL" baseline="0"/>
              <a:t> roku 2016</a:t>
            </a:r>
            <a:endParaRPr lang="pl-P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v>Struktura nakładów na gospodarkę wodną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8797681539807525E-2"/>
                  <c:y val="-9.69758371385083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19EF04-51A7-46D6-AEC1-5D529E108D02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3.3597167541557303E-2"/>
                  <c:y val="2.47977549467275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580660-26C5-4AE9-B604-E2B921AABE84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4.1388560804899388E-2"/>
                  <c:y val="6.95719178082174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DCCA14-ED9C-4736-B76C-F6A98B939A2E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0CE943-686A-47CF-ACA5-B3129576B341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AF1562D-4DF8-493D-A6DB-0AAED1AF3DB6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5"/>
              <c:layout>
                <c:manualLayout>
                  <c:x val="-2.1463145231846031E-2"/>
                  <c:y val="-9.46778919330290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47FC4F1-9F83-4A4F-A304-2C1C980B9440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6"/>
              <c:layout>
                <c:manualLayout>
                  <c:x val="4.2297681539807527E-3"/>
                  <c:y val="1.44585235920852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5C68CC3-8571-4274-A91D-7C8BD20A8483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7"/>
              <c:layout>
                <c:manualLayout>
                  <c:x val="-2.920893482064742E-2"/>
                  <c:y val="-3.48443683409436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DCD1B84-07BF-47E5-9944-8F0796EADBF1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8"/>
              <c:layout>
                <c:manualLayout>
                  <c:x val="2.5319335083114612E-3"/>
                  <c:y val="-1.00658295281582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234B86-D907-4867-91DD-348D477F7256}" type="CELLRANGE">
                      <a:rPr lang="en-US" sz="1600" b="1"/>
                      <a:pPr>
                        <a:defRPr sz="1600" b="1"/>
                      </a:pPr>
                      <a:t>[ZAKRES KOMÓREK]</a:t>
                    </a:fld>
                    <a:r>
                      <a:rPr lang="en-US" sz="1600" b="1" baseline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PL!$B$110:$B$118</c:f>
              <c:strCache>
                <c:ptCount val="9"/>
                <c:pt idx="0">
                  <c:v>środki własne</c:v>
                </c:pt>
                <c:pt idx="1">
                  <c:v>środki z budżetu centralnego</c:v>
                </c:pt>
                <c:pt idx="2">
                  <c:v>środki z budżetu województwa</c:v>
                </c:pt>
                <c:pt idx="3">
                  <c:v>środki z budżetu powiatu</c:v>
                </c:pt>
                <c:pt idx="4">
                  <c:v>środki z budżetu gminy</c:v>
                </c:pt>
                <c:pt idx="5">
                  <c:v>środki z zagranicy</c:v>
                </c:pt>
                <c:pt idx="6">
                  <c:v>fundusze ekologiczne</c:v>
                </c:pt>
                <c:pt idx="7">
                  <c:v>kredyty i pożyczki krajowe</c:v>
                </c:pt>
                <c:pt idx="8">
                  <c:v>inne środki</c:v>
                </c:pt>
              </c:strCache>
            </c:strRef>
          </c:cat>
          <c:val>
            <c:numRef>
              <c:f>PL!$U$110:$U$118</c:f>
              <c:numCache>
                <c:formatCode>0.0%</c:formatCode>
                <c:ptCount val="9"/>
                <c:pt idx="0">
                  <c:v>0.501</c:v>
                </c:pt>
                <c:pt idx="1">
                  <c:v>0.16600000000000001</c:v>
                </c:pt>
                <c:pt idx="2">
                  <c:v>7.3999999999999996E-2</c:v>
                </c:pt>
                <c:pt idx="3">
                  <c:v>1E-3</c:v>
                </c:pt>
                <c:pt idx="4">
                  <c:v>1.4999999999999999E-2</c:v>
                </c:pt>
                <c:pt idx="5">
                  <c:v>4.4999999999999998E-2</c:v>
                </c:pt>
                <c:pt idx="6">
                  <c:v>0.13800000000000001</c:v>
                </c:pt>
                <c:pt idx="7">
                  <c:v>2.9000000000000001E-2</c:v>
                </c:pt>
                <c:pt idx="8">
                  <c:v>0.03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PL!$U$110:$U$118</c15:f>
                <c15:dlblRangeCache>
                  <c:ptCount val="9"/>
                  <c:pt idx="0">
                    <c:v>50,1%</c:v>
                  </c:pt>
                  <c:pt idx="1">
                    <c:v>16,6%</c:v>
                  </c:pt>
                  <c:pt idx="2">
                    <c:v>7,4%</c:v>
                  </c:pt>
                  <c:pt idx="3">
                    <c:v>0,1%</c:v>
                  </c:pt>
                  <c:pt idx="4">
                    <c:v>1,5%</c:v>
                  </c:pt>
                  <c:pt idx="5">
                    <c:v>4,5%</c:v>
                  </c:pt>
                  <c:pt idx="6">
                    <c:v>13,8%</c:v>
                  </c:pt>
                  <c:pt idx="7">
                    <c:v>2,9%</c:v>
                  </c:pt>
                  <c:pt idx="8">
                    <c:v>3,0%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r>
              <a:rPr lang="pl-PL" dirty="0" smtClean="0"/>
              <a:t>Przedsiębiorstwa według form działalności</a:t>
            </a:r>
            <a:endParaRPr lang="en-US" dirty="0"/>
          </a:p>
        </c:rich>
      </c:tx>
      <c:layout>
        <c:manualLayout>
          <c:xMode val="edge"/>
          <c:yMode val="edge"/>
          <c:x val="0.20484554201681554"/>
          <c:y val="2.41628614916286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4.5957179993465012E-2"/>
          <c:y val="7.9737442922374432E-2"/>
          <c:w val="0.93876509186351709"/>
          <c:h val="0.802166286149162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290320"/>
        <c:axId val="265763320"/>
      </c:lineChart>
      <c:catAx>
        <c:axId val="347290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3320"/>
        <c:crosses val="autoZero"/>
        <c:auto val="1"/>
        <c:lblAlgn val="ctr"/>
        <c:lblOffset val="100"/>
        <c:noMultiLvlLbl val="0"/>
      </c:catAx>
      <c:valAx>
        <c:axId val="265763320"/>
        <c:scaling>
          <c:orientation val="minMax"/>
          <c:max val="2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729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927894072723075E-2"/>
          <c:y val="3.488876274658629E-2"/>
          <c:w val="0.78503154565441391"/>
          <c:h val="0.8245568892446159"/>
        </c:manualLayout>
      </c:layout>
      <c:bar3DChart>
        <c:barDir val="col"/>
        <c:grouping val="standard"/>
        <c:varyColors val="0"/>
        <c:ser>
          <c:idx val="8"/>
          <c:order val="0"/>
          <c:tx>
            <c:strRef>
              <c:f>Arkusz1!$A$7</c:f>
              <c:strCache>
                <c:ptCount val="1"/>
                <c:pt idx="0">
                  <c:v>&gt; 100 000 m3/d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Arkusz1!$D$1:$O$1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Arkusz1!$D$7:$O$7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  <c:pt idx="6">
                  <c:v>4</c:v>
                </c:pt>
                <c:pt idx="7">
                  <c:v>4</c:v>
                </c:pt>
                <c:pt idx="8">
                  <c:v>5</c:v>
                </c:pt>
                <c:pt idx="9">
                  <c:v>4</c:v>
                </c:pt>
                <c:pt idx="10">
                  <c:v>5</c:v>
                </c:pt>
                <c:pt idx="11">
                  <c:v>4</c:v>
                </c:pt>
              </c:numCache>
            </c:numRef>
          </c:val>
        </c:ser>
        <c:ser>
          <c:idx val="6"/>
          <c:order val="1"/>
          <c:tx>
            <c:strRef>
              <c:f>Arkusz1!$A$6</c:f>
              <c:strCache>
                <c:ptCount val="1"/>
                <c:pt idx="0">
                  <c:v>10 000 - 100 000 m3/d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Arkusz1!$D$1:$O$1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Arkusz1!$D$6:$O$6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58</c:v>
                </c:pt>
                <c:pt idx="4">
                  <c:v>58</c:v>
                </c:pt>
                <c:pt idx="5">
                  <c:v>60</c:v>
                </c:pt>
                <c:pt idx="6">
                  <c:v>60</c:v>
                </c:pt>
                <c:pt idx="7">
                  <c:v>68</c:v>
                </c:pt>
                <c:pt idx="8">
                  <c:v>54</c:v>
                </c:pt>
                <c:pt idx="9">
                  <c:v>64</c:v>
                </c:pt>
                <c:pt idx="10">
                  <c:v>61</c:v>
                </c:pt>
                <c:pt idx="11">
                  <c:v>58</c:v>
                </c:pt>
              </c:numCache>
            </c:numRef>
          </c:val>
        </c:ser>
        <c:ser>
          <c:idx val="4"/>
          <c:order val="2"/>
          <c:tx>
            <c:strRef>
              <c:f>Arkusz1!$A$5</c:f>
              <c:strCache>
                <c:ptCount val="1"/>
                <c:pt idx="0">
                  <c:v>1 000 - 10 000 m3/d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Arkusz1!$D$1:$O$1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Arkusz1!$D$5:$O$5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657</c:v>
                </c:pt>
                <c:pt idx="4">
                  <c:v>609</c:v>
                </c:pt>
                <c:pt idx="5">
                  <c:v>618</c:v>
                </c:pt>
                <c:pt idx="6">
                  <c:v>613</c:v>
                </c:pt>
                <c:pt idx="7">
                  <c:v>605</c:v>
                </c:pt>
                <c:pt idx="8">
                  <c:v>618</c:v>
                </c:pt>
                <c:pt idx="9">
                  <c:v>630</c:v>
                </c:pt>
                <c:pt idx="10">
                  <c:v>642</c:v>
                </c:pt>
                <c:pt idx="11">
                  <c:v>646</c:v>
                </c:pt>
              </c:numCache>
            </c:numRef>
          </c:val>
        </c:ser>
        <c:ser>
          <c:idx val="2"/>
          <c:order val="3"/>
          <c:tx>
            <c:strRef>
              <c:f>Arkusz1!$A$4</c:f>
              <c:strCache>
                <c:ptCount val="1"/>
                <c:pt idx="0">
                  <c:v>100 - 1 000 m3/d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Arkusz1!$D$1:$O$1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Arkusz1!$D$4:$O$4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4369</c:v>
                </c:pt>
                <c:pt idx="4">
                  <c:v>4089</c:v>
                </c:pt>
                <c:pt idx="5">
                  <c:v>4102</c:v>
                </c:pt>
                <c:pt idx="6">
                  <c:v>4112</c:v>
                </c:pt>
                <c:pt idx="7">
                  <c:v>4111</c:v>
                </c:pt>
                <c:pt idx="8">
                  <c:v>4105</c:v>
                </c:pt>
                <c:pt idx="9">
                  <c:v>4126</c:v>
                </c:pt>
                <c:pt idx="10">
                  <c:v>4157</c:v>
                </c:pt>
                <c:pt idx="11">
                  <c:v>4227</c:v>
                </c:pt>
              </c:numCache>
            </c:numRef>
          </c:val>
        </c:ser>
        <c:ser>
          <c:idx val="1"/>
          <c:order val="4"/>
          <c:tx>
            <c:strRef>
              <c:f>Arkusz1!$A$3</c:f>
              <c:strCache>
                <c:ptCount val="1"/>
                <c:pt idx="0">
                  <c:v>&lt; 100 m3/d</c:v>
                </c:pt>
              </c:strCache>
            </c:strRef>
          </c:tx>
          <c:invertIfNegative val="0"/>
          <c:dLbls>
            <c:dLbl>
              <c:idx val="10"/>
              <c:layout>
                <c:manualLayout>
                  <c:x val="-1.0658791597412087E-16"/>
                  <c:y val="-1.9217570350034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1.5925680159256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Arkusz1!$D$1:$O$1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Arkusz1!$D$3:$O$3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7326</c:v>
                </c:pt>
                <c:pt idx="4">
                  <c:v>4627</c:v>
                </c:pt>
                <c:pt idx="5">
                  <c:v>4386</c:v>
                </c:pt>
                <c:pt idx="6">
                  <c:v>4176</c:v>
                </c:pt>
                <c:pt idx="7">
                  <c:v>3960</c:v>
                </c:pt>
                <c:pt idx="8">
                  <c:v>3883</c:v>
                </c:pt>
                <c:pt idx="9">
                  <c:v>3795</c:v>
                </c:pt>
                <c:pt idx="10">
                  <c:v>3637</c:v>
                </c:pt>
                <c:pt idx="11">
                  <c:v>3560</c:v>
                </c:pt>
              </c:numCache>
            </c:numRef>
          </c:val>
        </c:ser>
        <c:ser>
          <c:idx val="9"/>
          <c:order val="5"/>
          <c:tx>
            <c:strRef>
              <c:f>Arkusz1!$A$8</c:f>
              <c:strCache>
                <c:ptCount val="1"/>
                <c:pt idx="0">
                  <c:v>SUMA bez własnych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Arkusz1!$D$1:$O$1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Arkusz1!$D$8:$O$8</c:f>
              <c:numCache>
                <c:formatCode>#,##0</c:formatCode>
                <c:ptCount val="12"/>
                <c:pt idx="4">
                  <c:v>9388</c:v>
                </c:pt>
                <c:pt idx="5">
                  <c:v>9172</c:v>
                </c:pt>
                <c:pt idx="6">
                  <c:v>8965</c:v>
                </c:pt>
                <c:pt idx="7">
                  <c:v>8748</c:v>
                </c:pt>
                <c:pt idx="8">
                  <c:v>8665</c:v>
                </c:pt>
                <c:pt idx="9">
                  <c:v>8619</c:v>
                </c:pt>
                <c:pt idx="10">
                  <c:v>8502</c:v>
                </c:pt>
                <c:pt idx="11">
                  <c:v>8495</c:v>
                </c:pt>
              </c:numCache>
            </c:numRef>
          </c:val>
        </c:ser>
        <c:ser>
          <c:idx val="0"/>
          <c:order val="6"/>
          <c:tx>
            <c:strRef>
              <c:f>Arkusz1!$A$9</c:f>
              <c:strCache>
                <c:ptCount val="1"/>
                <c:pt idx="0">
                  <c:v>SUMA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spAutoFit/>
              </a:bodyPr>
              <a:lstStyle/>
              <a:p>
                <a:pPr>
                  <a:defRPr sz="1000" b="1" i="0" baseline="0"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Arkusz1!$D$1:$O$1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Arkusz1!$D$9:$O$9</c:f>
              <c:numCache>
                <c:formatCode>#,##0</c:formatCode>
                <c:ptCount val="12"/>
                <c:pt idx="0">
                  <c:v>17287</c:v>
                </c:pt>
                <c:pt idx="1">
                  <c:v>15706</c:v>
                </c:pt>
                <c:pt idx="2">
                  <c:v>13926</c:v>
                </c:pt>
                <c:pt idx="3">
                  <c:v>12415</c:v>
                </c:pt>
                <c:pt idx="4">
                  <c:v>12320</c:v>
                </c:pt>
                <c:pt idx="5">
                  <c:v>12030</c:v>
                </c:pt>
                <c:pt idx="6">
                  <c:v>11555</c:v>
                </c:pt>
                <c:pt idx="7">
                  <c:v>11423</c:v>
                </c:pt>
                <c:pt idx="8">
                  <c:v>11383</c:v>
                </c:pt>
                <c:pt idx="9">
                  <c:v>11407</c:v>
                </c:pt>
                <c:pt idx="10">
                  <c:v>11152</c:v>
                </c:pt>
                <c:pt idx="11">
                  <c:v>11346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5760576"/>
        <c:axId val="265760968"/>
        <c:axId val="350394920"/>
      </c:bar3DChart>
      <c:catAx>
        <c:axId val="26576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5760968"/>
        <c:crosses val="autoZero"/>
        <c:auto val="1"/>
        <c:lblAlgn val="ctr"/>
        <c:lblOffset val="100"/>
        <c:noMultiLvlLbl val="0"/>
      </c:catAx>
      <c:valAx>
        <c:axId val="265760968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/>
        </c:spPr>
        <c:txPr>
          <a:bodyPr rot="0" vert="horz"/>
          <a:lstStyle/>
          <a:p>
            <a:pPr>
              <a:defRPr b="1"/>
            </a:pPr>
            <a:endParaRPr lang="pl-PL"/>
          </a:p>
        </c:txPr>
        <c:crossAx val="265760576"/>
        <c:crosses val="autoZero"/>
        <c:crossBetween val="between"/>
      </c:valAx>
      <c:serAx>
        <c:axId val="350394920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265760968"/>
        <c:crosses val="autoZero"/>
        <c:tickLblSkip val="1"/>
      </c:serAx>
    </c:plotArea>
    <c:legend>
      <c:legendPos val="b"/>
      <c:layout>
        <c:manualLayout>
          <c:xMode val="edge"/>
          <c:yMode val="edge"/>
          <c:x val="2.5472003499562548E-2"/>
          <c:y val="0.8817392914046952"/>
          <c:w val="0.89999991998823137"/>
          <c:h val="5.007383968774741E-2"/>
        </c:manualLayout>
      </c:layout>
      <c:overlay val="0"/>
      <c:txPr>
        <a:bodyPr/>
        <a:lstStyle/>
        <a:p>
          <a:pPr>
            <a:defRPr b="1"/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30230238519867E-2"/>
          <c:y val="3.0651340996168581E-2"/>
          <c:w val="0.93849999375224036"/>
          <c:h val="0.78132802365221588"/>
        </c:manualLayout>
      </c:layout>
      <c:lineChart>
        <c:grouping val="standard"/>
        <c:varyColors val="0"/>
        <c:ser>
          <c:idx val="0"/>
          <c:order val="0"/>
          <c:tx>
            <c:strRef>
              <c:f>PL!$B$17</c:f>
              <c:strCache>
                <c:ptCount val="1"/>
                <c:pt idx="0">
                  <c:v>Długość sieci wodociągowej ogółem (tys. km)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PL!$C$16:$AD$16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numCache>
            </c:numRef>
          </c:cat>
          <c:val>
            <c:numRef>
              <c:f>PL!$C$17:$AD$17</c:f>
              <c:numCache>
                <c:formatCode>0</c:formatCode>
                <c:ptCount val="28"/>
                <c:pt idx="0">
                  <c:v>88.302000000000007</c:v>
                </c:pt>
                <c:pt idx="1">
                  <c:v>93.186999999999998</c:v>
                </c:pt>
                <c:pt idx="2">
                  <c:v>100.685</c:v>
                </c:pt>
                <c:pt idx="3">
                  <c:v>112.611</c:v>
                </c:pt>
                <c:pt idx="4">
                  <c:v>126.527</c:v>
                </c:pt>
                <c:pt idx="5">
                  <c:v>142.179</c:v>
                </c:pt>
                <c:pt idx="6">
                  <c:v>155.4931</c:v>
                </c:pt>
                <c:pt idx="7">
                  <c:v>168.87909999999999</c:v>
                </c:pt>
                <c:pt idx="8">
                  <c:v>183.2236</c:v>
                </c:pt>
                <c:pt idx="9">
                  <c:v>194.6155</c:v>
                </c:pt>
                <c:pt idx="10">
                  <c:v>203.4658</c:v>
                </c:pt>
                <c:pt idx="11">
                  <c:v>211.89779999999999</c:v>
                </c:pt>
                <c:pt idx="12">
                  <c:v>218.09800000000001</c:v>
                </c:pt>
                <c:pt idx="13">
                  <c:v>224.78379999999999</c:v>
                </c:pt>
                <c:pt idx="14">
                  <c:v>232.31039999999999</c:v>
                </c:pt>
                <c:pt idx="15">
                  <c:v>239.17959999999999</c:v>
                </c:pt>
                <c:pt idx="16">
                  <c:v>245.60079999999999</c:v>
                </c:pt>
                <c:pt idx="17">
                  <c:v>251.36949999999999</c:v>
                </c:pt>
                <c:pt idx="18">
                  <c:v>257.06</c:v>
                </c:pt>
                <c:pt idx="19">
                  <c:v>262.68709999999999</c:v>
                </c:pt>
                <c:pt idx="20">
                  <c:v>267.33209999999997</c:v>
                </c:pt>
                <c:pt idx="21">
                  <c:v>272.88799999999998</c:v>
                </c:pt>
                <c:pt idx="22">
                  <c:v>278.3</c:v>
                </c:pt>
                <c:pt idx="23">
                  <c:v>283.10000000000002</c:v>
                </c:pt>
                <c:pt idx="24">
                  <c:v>287.65129999999999</c:v>
                </c:pt>
                <c:pt idx="25">
                  <c:v>292.5</c:v>
                </c:pt>
                <c:pt idx="26">
                  <c:v>297.89999999999998</c:v>
                </c:pt>
                <c:pt idx="27">
                  <c:v>300.98970000000003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PL!$B$18</c:f>
              <c:strCache>
                <c:ptCount val="1"/>
                <c:pt idx="0">
                  <c:v>w miastach (tys. km)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055823545805039E-2"/>
                  <c:y val="-2.95592361299665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0342338029280187E-2"/>
                  <c:y val="-2.57278185054454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898152696716855E-2"/>
                  <c:y val="-4.4884906628050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PL!$C$16:$AD$16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numCache>
            </c:numRef>
          </c:cat>
          <c:val>
            <c:numRef>
              <c:f>PL!$C$18:$AD$18</c:f>
              <c:numCache>
                <c:formatCode>0</c:formatCode>
                <c:ptCount val="28"/>
                <c:pt idx="0">
                  <c:v>23.324588546814354</c:v>
                </c:pt>
                <c:pt idx="1">
                  <c:v>24.381972511687039</c:v>
                </c:pt>
                <c:pt idx="2">
                  <c:v>26.092079041086308</c:v>
                </c:pt>
                <c:pt idx="3">
                  <c:v>28.901122476617868</c:v>
                </c:pt>
                <c:pt idx="4">
                  <c:v>32.156285741237795</c:v>
                </c:pt>
                <c:pt idx="5">
                  <c:v>35.778725841685556</c:v>
                </c:pt>
                <c:pt idx="6">
                  <c:v>38.740428343929459</c:v>
                </c:pt>
                <c:pt idx="7">
                  <c:v>41.643886699401769</c:v>
                </c:pt>
                <c:pt idx="8">
                  <c:v>44.712830522821982</c:v>
                </c:pt>
                <c:pt idx="9">
                  <c:v>46.995464217602468</c:v>
                </c:pt>
                <c:pt idx="10">
                  <c:v>48.612622990132486</c:v>
                </c:pt>
                <c:pt idx="11">
                  <c:v>50.066900000000004</c:v>
                </c:pt>
                <c:pt idx="12">
                  <c:v>51.034931999999998</c:v>
                </c:pt>
                <c:pt idx="13">
                  <c:v>51.925057800000005</c:v>
                </c:pt>
                <c:pt idx="14">
                  <c:v>53.1990816</c:v>
                </c:pt>
                <c:pt idx="15">
                  <c:v>54.0545896</c:v>
                </c:pt>
                <c:pt idx="16">
                  <c:v>54.871600000000001</c:v>
                </c:pt>
                <c:pt idx="17">
                  <c:v>55.804029</c:v>
                </c:pt>
                <c:pt idx="18">
                  <c:v>56.809899999999999</c:v>
                </c:pt>
                <c:pt idx="19">
                  <c:v>58.4452</c:v>
                </c:pt>
                <c:pt idx="20">
                  <c:v>59.954999999999998</c:v>
                </c:pt>
                <c:pt idx="21">
                  <c:v>61.0032</c:v>
                </c:pt>
                <c:pt idx="22">
                  <c:v>62.009500000000003</c:v>
                </c:pt>
                <c:pt idx="23">
                  <c:v>63.1477</c:v>
                </c:pt>
                <c:pt idx="24">
                  <c:v>64.056500000000028</c:v>
                </c:pt>
                <c:pt idx="25">
                  <c:v>65.110500000000002</c:v>
                </c:pt>
                <c:pt idx="26">
                  <c:v>66.900000000000006</c:v>
                </c:pt>
                <c:pt idx="27" formatCode="General">
                  <c:v>68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PL!$B$19</c:f>
              <c:strCache>
                <c:ptCount val="1"/>
                <c:pt idx="0">
                  <c:v>na wsi (tys. km)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453967364153498E-2"/>
                  <c:y val="2.73961444474613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230708694406897E-2"/>
                  <c:y val="-4.923220804296015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342338029280201E-2"/>
                  <c:y val="-4.923220804295944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563264692096955E-2"/>
                  <c:y val="2.73961444474599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1898152696716838E-2"/>
                  <c:y val="-1.09180317977501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6234955455923525E-2"/>
                  <c:y val="2.95595378163936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PL!$C$16:$AD$16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numCache>
            </c:numRef>
          </c:cat>
          <c:val>
            <c:numRef>
              <c:f>PL!$C$19:$AD$19</c:f>
              <c:numCache>
                <c:formatCode>0</c:formatCode>
                <c:ptCount val="28"/>
                <c:pt idx="0">
                  <c:v>64.977411453185653</c:v>
                </c:pt>
                <c:pt idx="1">
                  <c:v>68.805027488312959</c:v>
                </c:pt>
                <c:pt idx="2">
                  <c:v>74.592920958913695</c:v>
                </c:pt>
                <c:pt idx="3">
                  <c:v>83.709877523382133</c:v>
                </c:pt>
                <c:pt idx="4">
                  <c:v>94.370714258762206</c:v>
                </c:pt>
                <c:pt idx="5">
                  <c:v>106.40027415831445</c:v>
                </c:pt>
                <c:pt idx="6">
                  <c:v>117.50104285976121</c:v>
                </c:pt>
                <c:pt idx="7">
                  <c:v>128.11335487618294</c:v>
                </c:pt>
                <c:pt idx="8">
                  <c:v>139.53439532241785</c:v>
                </c:pt>
                <c:pt idx="9">
                  <c:v>148.78260871868852</c:v>
                </c:pt>
                <c:pt idx="10">
                  <c:v>156.1473466936975</c:v>
                </c:pt>
                <c:pt idx="11">
                  <c:v>161.83089999999999</c:v>
                </c:pt>
                <c:pt idx="12">
                  <c:v>170.11252548253762</c:v>
                </c:pt>
                <c:pt idx="13">
                  <c:v>175.24037283780712</c:v>
                </c:pt>
                <c:pt idx="14">
                  <c:v>181.01820583643391</c:v>
                </c:pt>
                <c:pt idx="15">
                  <c:v>186.27821830583875</c:v>
                </c:pt>
                <c:pt idx="16">
                  <c:v>190.72920000000002</c:v>
                </c:pt>
                <c:pt idx="17">
                  <c:v>195.56547100000003</c:v>
                </c:pt>
                <c:pt idx="18">
                  <c:v>200.2501</c:v>
                </c:pt>
                <c:pt idx="19">
                  <c:v>204.24189999999999</c:v>
                </c:pt>
                <c:pt idx="20">
                  <c:v>207.37710000000001</c:v>
                </c:pt>
                <c:pt idx="21">
                  <c:v>211.88479999999998</c:v>
                </c:pt>
                <c:pt idx="22">
                  <c:v>216.29089999999999</c:v>
                </c:pt>
                <c:pt idx="23">
                  <c:v>219.95479999999998</c:v>
                </c:pt>
                <c:pt idx="24">
                  <c:v>223.59479999999996</c:v>
                </c:pt>
                <c:pt idx="25">
                  <c:v>227.3895</c:v>
                </c:pt>
                <c:pt idx="26" formatCode="General">
                  <c:v>231</c:v>
                </c:pt>
                <c:pt idx="27" formatCode="General">
                  <c:v>233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764104"/>
        <c:axId val="265761360"/>
      </c:lineChart>
      <c:catAx>
        <c:axId val="265764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1360"/>
        <c:crosses val="autoZero"/>
        <c:auto val="1"/>
        <c:lblAlgn val="ctr"/>
        <c:lblOffset val="100"/>
        <c:noMultiLvlLbl val="0"/>
      </c:catAx>
      <c:valAx>
        <c:axId val="26576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4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PL!$B$37</c:f>
              <c:strCache>
                <c:ptCount val="1"/>
                <c:pt idx="0">
                  <c:v>Poziom zwodociągowania ogółem (%)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PL!$C$36:$Q$36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PL!$C$37:$Q$37</c:f>
              <c:numCache>
                <c:formatCode>General</c:formatCode>
                <c:ptCount val="15"/>
                <c:pt idx="0">
                  <c:v>84.8</c:v>
                </c:pt>
                <c:pt idx="1">
                  <c:v>85.1</c:v>
                </c:pt>
                <c:pt idx="2">
                  <c:v>85.5</c:v>
                </c:pt>
                <c:pt idx="3">
                  <c:v>86.1</c:v>
                </c:pt>
                <c:pt idx="4">
                  <c:v>86.4</c:v>
                </c:pt>
                <c:pt idx="5">
                  <c:v>86.7</c:v>
                </c:pt>
                <c:pt idx="6">
                  <c:v>87</c:v>
                </c:pt>
                <c:pt idx="7">
                  <c:v>87.3</c:v>
                </c:pt>
                <c:pt idx="8">
                  <c:v>87.4</c:v>
                </c:pt>
                <c:pt idx="9">
                  <c:v>87.6</c:v>
                </c:pt>
                <c:pt idx="10">
                  <c:v>87.9</c:v>
                </c:pt>
                <c:pt idx="11">
                  <c:v>88</c:v>
                </c:pt>
                <c:pt idx="12">
                  <c:v>91.6</c:v>
                </c:pt>
                <c:pt idx="13">
                  <c:v>91.8</c:v>
                </c:pt>
                <c:pt idx="14" formatCode="0.0">
                  <c:v>92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PL!$B$38</c:f>
              <c:strCache>
                <c:ptCount val="1"/>
                <c:pt idx="0">
                  <c:v>w miastach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PL!$C$36:$Q$36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PL!$C$38:$Q$38</c:f>
              <c:numCache>
                <c:formatCode>General</c:formatCode>
                <c:ptCount val="15"/>
                <c:pt idx="0">
                  <c:v>94.2</c:v>
                </c:pt>
                <c:pt idx="1">
                  <c:v>94.3</c:v>
                </c:pt>
                <c:pt idx="2">
                  <c:v>94.4</c:v>
                </c:pt>
                <c:pt idx="3">
                  <c:v>94.9</c:v>
                </c:pt>
                <c:pt idx="4">
                  <c:v>94.9</c:v>
                </c:pt>
                <c:pt idx="5">
                  <c:v>95</c:v>
                </c:pt>
                <c:pt idx="6">
                  <c:v>95.2</c:v>
                </c:pt>
                <c:pt idx="7">
                  <c:v>95.2</c:v>
                </c:pt>
                <c:pt idx="8">
                  <c:v>95.3</c:v>
                </c:pt>
                <c:pt idx="9">
                  <c:v>95.4</c:v>
                </c:pt>
                <c:pt idx="10">
                  <c:v>95.4</c:v>
                </c:pt>
                <c:pt idx="11">
                  <c:v>95.5</c:v>
                </c:pt>
                <c:pt idx="12">
                  <c:v>96.4</c:v>
                </c:pt>
                <c:pt idx="13">
                  <c:v>96.5</c:v>
                </c:pt>
                <c:pt idx="14" formatCode="0.0">
                  <c:v>96.6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PL!$B$39</c:f>
              <c:strCache>
                <c:ptCount val="1"/>
                <c:pt idx="0">
                  <c:v>na wsi (%)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PL!$C$36:$Q$36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PL!$C$39:$Q$39</c:f>
              <c:numCache>
                <c:formatCode>General</c:formatCode>
                <c:ptCount val="15"/>
                <c:pt idx="0">
                  <c:v>69.7</c:v>
                </c:pt>
                <c:pt idx="1">
                  <c:v>70.400000000000006</c:v>
                </c:pt>
                <c:pt idx="2">
                  <c:v>71.3</c:v>
                </c:pt>
                <c:pt idx="3">
                  <c:v>72.2</c:v>
                </c:pt>
                <c:pt idx="4">
                  <c:v>72.8</c:v>
                </c:pt>
                <c:pt idx="5">
                  <c:v>73.5</c:v>
                </c:pt>
                <c:pt idx="6">
                  <c:v>74.2</c:v>
                </c:pt>
                <c:pt idx="7">
                  <c:v>74.8</c:v>
                </c:pt>
                <c:pt idx="8">
                  <c:v>75.2</c:v>
                </c:pt>
                <c:pt idx="9">
                  <c:v>75.7</c:v>
                </c:pt>
                <c:pt idx="10">
                  <c:v>76.2</c:v>
                </c:pt>
                <c:pt idx="11">
                  <c:v>76.599999999999994</c:v>
                </c:pt>
                <c:pt idx="12">
                  <c:v>84.3</c:v>
                </c:pt>
                <c:pt idx="13">
                  <c:v>84.7</c:v>
                </c:pt>
                <c:pt idx="14" formatCode="0.0">
                  <c:v>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762928"/>
        <c:axId val="265761752"/>
      </c:lineChart>
      <c:catAx>
        <c:axId val="26576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1752"/>
        <c:crosses val="autoZero"/>
        <c:auto val="1"/>
        <c:lblAlgn val="ctr"/>
        <c:lblOffset val="100"/>
        <c:noMultiLvlLbl val="0"/>
      </c:catAx>
      <c:valAx>
        <c:axId val="265761752"/>
        <c:scaling>
          <c:orientation val="minMax"/>
          <c:min val="6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PL!$B$48</c:f>
              <c:strCache>
                <c:ptCount val="1"/>
                <c:pt idx="0">
                  <c:v>Zużycie wody na korzystającego ogółem (m3/rok)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PL!$C$47:$AD$47</c:f>
              <c:strCach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strCache>
            </c:strRef>
          </c:cat>
          <c:val>
            <c:numRef>
              <c:f>PL!$C$48:$AD$48</c:f>
              <c:numCache>
                <c:formatCode>0.0</c:formatCode>
                <c:ptCount val="28"/>
                <c:pt idx="0">
                  <c:v>79</c:v>
                </c:pt>
                <c:pt idx="1">
                  <c:v>76.5</c:v>
                </c:pt>
                <c:pt idx="2">
                  <c:v>74.099999999999994</c:v>
                </c:pt>
                <c:pt idx="3">
                  <c:v>74.099999999999994</c:v>
                </c:pt>
                <c:pt idx="4">
                  <c:v>71.099999999999994</c:v>
                </c:pt>
                <c:pt idx="5">
                  <c:v>66.8</c:v>
                </c:pt>
                <c:pt idx="6">
                  <c:v>61.7</c:v>
                </c:pt>
                <c:pt idx="7">
                  <c:v>57.599999999999994</c:v>
                </c:pt>
                <c:pt idx="8">
                  <c:v>54.5</c:v>
                </c:pt>
                <c:pt idx="9">
                  <c:v>51.7</c:v>
                </c:pt>
                <c:pt idx="10">
                  <c:v>49.7</c:v>
                </c:pt>
                <c:pt idx="11">
                  <c:v>47.5</c:v>
                </c:pt>
                <c:pt idx="12">
                  <c:v>45.4</c:v>
                </c:pt>
                <c:pt idx="13">
                  <c:v>39.6</c:v>
                </c:pt>
                <c:pt idx="14">
                  <c:v>39</c:v>
                </c:pt>
                <c:pt idx="15">
                  <c:v>37.700000000000003</c:v>
                </c:pt>
                <c:pt idx="16">
                  <c:v>37.1</c:v>
                </c:pt>
                <c:pt idx="17">
                  <c:v>37.1</c:v>
                </c:pt>
                <c:pt idx="18">
                  <c:v>36.299999999999997</c:v>
                </c:pt>
                <c:pt idx="19">
                  <c:v>36.5</c:v>
                </c:pt>
                <c:pt idx="20">
                  <c:v>35.9</c:v>
                </c:pt>
                <c:pt idx="21">
                  <c:v>35.6</c:v>
                </c:pt>
                <c:pt idx="22">
                  <c:v>35.6</c:v>
                </c:pt>
                <c:pt idx="23">
                  <c:v>35.5</c:v>
                </c:pt>
                <c:pt idx="24">
                  <c:v>35.200000000000003</c:v>
                </c:pt>
                <c:pt idx="25">
                  <c:v>33.9</c:v>
                </c:pt>
                <c:pt idx="26" formatCode="General">
                  <c:v>32.200000000000003</c:v>
                </c:pt>
                <c:pt idx="27" formatCode="General">
                  <c:v>32.200000000000003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PL!$B$49</c:f>
              <c:strCache>
                <c:ptCount val="1"/>
                <c:pt idx="0">
                  <c:v>w miastach (m3/rok)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PL!$C$47:$AD$47</c:f>
              <c:strCach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strCache>
            </c:strRef>
          </c:cat>
          <c:val>
            <c:numRef>
              <c:f>PL!$C$49:$AD$49</c:f>
              <c:numCache>
                <c:formatCode>General</c:formatCode>
                <c:ptCount val="28"/>
                <c:pt idx="13" formatCode="0.0">
                  <c:v>43.2</c:v>
                </c:pt>
                <c:pt idx="14" formatCode="0.0">
                  <c:v>42</c:v>
                </c:pt>
                <c:pt idx="15" formatCode="0.0">
                  <c:v>40.5</c:v>
                </c:pt>
                <c:pt idx="16" formatCode="0.0">
                  <c:v>39.200000000000003</c:v>
                </c:pt>
                <c:pt idx="17" formatCode="0.0">
                  <c:v>38.799999999999997</c:v>
                </c:pt>
                <c:pt idx="18" formatCode="0.0">
                  <c:v>37.9</c:v>
                </c:pt>
                <c:pt idx="19" formatCode="0.0">
                  <c:v>37.9</c:v>
                </c:pt>
                <c:pt idx="20" formatCode="0.0">
                  <c:v>37.1</c:v>
                </c:pt>
                <c:pt idx="21" formatCode="0.0">
                  <c:v>36.700000000000003</c:v>
                </c:pt>
                <c:pt idx="22" formatCode="0.0">
                  <c:v>36.6</c:v>
                </c:pt>
                <c:pt idx="23" formatCode="0.0">
                  <c:v>36.1</c:v>
                </c:pt>
                <c:pt idx="24" formatCode="0.0">
                  <c:v>35.6</c:v>
                </c:pt>
                <c:pt idx="25" formatCode="0.0">
                  <c:v>35.200000000000003</c:v>
                </c:pt>
                <c:pt idx="26">
                  <c:v>34.299999999999997</c:v>
                </c:pt>
                <c:pt idx="27">
                  <c:v>34.200000000000003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PL!$B$50</c:f>
              <c:strCache>
                <c:ptCount val="1"/>
                <c:pt idx="0">
                  <c:v>na wsi (m3/rok)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PL!$C$47:$AD$47</c:f>
              <c:strCach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</c:strCache>
            </c:strRef>
          </c:cat>
          <c:val>
            <c:numRef>
              <c:f>PL!$C$50:$AD$50</c:f>
              <c:numCache>
                <c:formatCode>General</c:formatCode>
                <c:ptCount val="28"/>
                <c:pt idx="13" formatCode="0.0">
                  <c:v>31.9</c:v>
                </c:pt>
                <c:pt idx="14" formatCode="0.0">
                  <c:v>32.6</c:v>
                </c:pt>
                <c:pt idx="15" formatCode="0.0">
                  <c:v>31.7</c:v>
                </c:pt>
                <c:pt idx="16" formatCode="0.0">
                  <c:v>32.700000000000003</c:v>
                </c:pt>
                <c:pt idx="17" formatCode="0.0">
                  <c:v>33.6</c:v>
                </c:pt>
                <c:pt idx="18" formatCode="0.0">
                  <c:v>33</c:v>
                </c:pt>
                <c:pt idx="19" formatCode="0.0">
                  <c:v>33.700000000000003</c:v>
                </c:pt>
                <c:pt idx="20" formatCode="0.0">
                  <c:v>33.4</c:v>
                </c:pt>
                <c:pt idx="21" formatCode="0.0">
                  <c:v>33.299999999999997</c:v>
                </c:pt>
                <c:pt idx="22" formatCode="0.0">
                  <c:v>33.700000000000003</c:v>
                </c:pt>
                <c:pt idx="23" formatCode="0.0">
                  <c:v>34.200000000000003</c:v>
                </c:pt>
                <c:pt idx="24" formatCode="0.0">
                  <c:v>34.200000000000003</c:v>
                </c:pt>
                <c:pt idx="25" formatCode="0.0">
                  <c:v>31.8</c:v>
                </c:pt>
                <c:pt idx="26" formatCode="0.0">
                  <c:v>29</c:v>
                </c:pt>
                <c:pt idx="27">
                  <c:v>29.2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765672"/>
        <c:axId val="265759400"/>
      </c:lineChart>
      <c:catAx>
        <c:axId val="26576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59400"/>
        <c:crosses val="autoZero"/>
        <c:auto val="1"/>
        <c:lblAlgn val="ctr"/>
        <c:lblOffset val="100"/>
        <c:noMultiLvlLbl val="0"/>
      </c:catAx>
      <c:valAx>
        <c:axId val="265759400"/>
        <c:scaling>
          <c:orientation val="minMax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PL!$B$80</c:f>
              <c:strCache>
                <c:ptCount val="1"/>
                <c:pt idx="0">
                  <c:v>przemysł (tys. dam3)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PL!$C$79:$AD$79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 formatCode="0">
                  <c:v>2016</c:v>
                </c:pt>
              </c:numCache>
            </c:numRef>
          </c:cat>
          <c:val>
            <c:numRef>
              <c:f>PL!$C$80:$AD$80</c:f>
              <c:numCache>
                <c:formatCode>0</c:formatCode>
                <c:ptCount val="28"/>
                <c:pt idx="0">
                  <c:v>10351.9</c:v>
                </c:pt>
                <c:pt idx="1">
                  <c:v>9549.4</c:v>
                </c:pt>
                <c:pt idx="2">
                  <c:v>8881.4</c:v>
                </c:pt>
                <c:pt idx="3">
                  <c:v>8362.2000000000007</c:v>
                </c:pt>
                <c:pt idx="4">
                  <c:v>8140.2</c:v>
                </c:pt>
                <c:pt idx="5">
                  <c:v>8136.9</c:v>
                </c:pt>
                <c:pt idx="6">
                  <c:v>8431.6</c:v>
                </c:pt>
                <c:pt idx="7">
                  <c:v>8573.2000000000007</c:v>
                </c:pt>
                <c:pt idx="8">
                  <c:v>8424.1</c:v>
                </c:pt>
                <c:pt idx="9">
                  <c:v>8121</c:v>
                </c:pt>
                <c:pt idx="10">
                  <c:v>7789</c:v>
                </c:pt>
                <c:pt idx="11">
                  <c:v>7595</c:v>
                </c:pt>
                <c:pt idx="12">
                  <c:v>7402</c:v>
                </c:pt>
                <c:pt idx="13">
                  <c:v>7520</c:v>
                </c:pt>
                <c:pt idx="14">
                  <c:v>7826</c:v>
                </c:pt>
                <c:pt idx="15">
                  <c:v>7770</c:v>
                </c:pt>
                <c:pt idx="16">
                  <c:v>7694</c:v>
                </c:pt>
                <c:pt idx="17">
                  <c:v>8557</c:v>
                </c:pt>
                <c:pt idx="18">
                  <c:v>8169</c:v>
                </c:pt>
                <c:pt idx="19">
                  <c:v>7504</c:v>
                </c:pt>
                <c:pt idx="20">
                  <c:v>7606</c:v>
                </c:pt>
                <c:pt idx="21">
                  <c:v>7662</c:v>
                </c:pt>
                <c:pt idx="22">
                  <c:v>8023</c:v>
                </c:pt>
                <c:pt idx="23">
                  <c:v>7707.9740000000002</c:v>
                </c:pt>
                <c:pt idx="24">
                  <c:v>7503.8230000000003</c:v>
                </c:pt>
                <c:pt idx="25">
                  <c:v>7650.1379999999999</c:v>
                </c:pt>
                <c:pt idx="26">
                  <c:v>7471.7</c:v>
                </c:pt>
                <c:pt idx="27">
                  <c:v>7499.2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PL!$B$81</c:f>
              <c:strCache>
                <c:ptCount val="1"/>
                <c:pt idx="0">
                  <c:v>rolnictwo i leśnictwo (tys. dam3)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PL!$C$79:$AD$79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 formatCode="0">
                  <c:v>2016</c:v>
                </c:pt>
              </c:numCache>
            </c:numRef>
          </c:cat>
          <c:val>
            <c:numRef>
              <c:f>PL!$C$81:$AD$81</c:f>
              <c:numCache>
                <c:formatCode>0</c:formatCode>
                <c:ptCount val="28"/>
                <c:pt idx="0">
                  <c:v>1673.5</c:v>
                </c:pt>
                <c:pt idx="1">
                  <c:v>1693.7</c:v>
                </c:pt>
                <c:pt idx="2">
                  <c:v>1518.7</c:v>
                </c:pt>
                <c:pt idx="3">
                  <c:v>1369.3</c:v>
                </c:pt>
                <c:pt idx="4">
                  <c:v>1392.8</c:v>
                </c:pt>
                <c:pt idx="5">
                  <c:v>1237.8</c:v>
                </c:pt>
                <c:pt idx="6">
                  <c:v>1176.8</c:v>
                </c:pt>
                <c:pt idx="7">
                  <c:v>1057.5</c:v>
                </c:pt>
                <c:pt idx="8">
                  <c:v>1082.9000000000001</c:v>
                </c:pt>
                <c:pt idx="9">
                  <c:v>999</c:v>
                </c:pt>
                <c:pt idx="10">
                  <c:v>1045</c:v>
                </c:pt>
                <c:pt idx="11">
                  <c:v>1061</c:v>
                </c:pt>
                <c:pt idx="12">
                  <c:v>1033</c:v>
                </c:pt>
                <c:pt idx="13">
                  <c:v>1108</c:v>
                </c:pt>
                <c:pt idx="14">
                  <c:v>1015</c:v>
                </c:pt>
                <c:pt idx="15">
                  <c:v>1072</c:v>
                </c:pt>
                <c:pt idx="16">
                  <c:v>1101</c:v>
                </c:pt>
                <c:pt idx="17">
                  <c:v>1093</c:v>
                </c:pt>
                <c:pt idx="18">
                  <c:v>1122</c:v>
                </c:pt>
                <c:pt idx="19">
                  <c:v>1149</c:v>
                </c:pt>
                <c:pt idx="20">
                  <c:v>1159</c:v>
                </c:pt>
                <c:pt idx="21">
                  <c:v>1153</c:v>
                </c:pt>
                <c:pt idx="22">
                  <c:v>1111</c:v>
                </c:pt>
                <c:pt idx="23">
                  <c:v>1102.4390000000001</c:v>
                </c:pt>
                <c:pt idx="24">
                  <c:v>1080.3989999999999</c:v>
                </c:pt>
                <c:pt idx="25">
                  <c:v>1056.6089999999999</c:v>
                </c:pt>
                <c:pt idx="26">
                  <c:v>991.8</c:v>
                </c:pt>
                <c:pt idx="27">
                  <c:v>1042.7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PL!$B$82</c:f>
              <c:strCache>
                <c:ptCount val="1"/>
                <c:pt idx="0">
                  <c:v>eksploatacja sieci wodociągowej (tys. dam3)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PL!$C$79:$AD$79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 formatCode="0">
                  <c:v>2016</c:v>
                </c:pt>
              </c:numCache>
            </c:numRef>
          </c:cat>
          <c:val>
            <c:numRef>
              <c:f>PL!$C$82:$AD$82</c:f>
              <c:numCache>
                <c:formatCode>0</c:formatCode>
                <c:ptCount val="28"/>
                <c:pt idx="0">
                  <c:v>3071.9</c:v>
                </c:pt>
                <c:pt idx="1">
                  <c:v>3004.6</c:v>
                </c:pt>
                <c:pt idx="2">
                  <c:v>2870.1</c:v>
                </c:pt>
                <c:pt idx="3">
                  <c:v>2838.1</c:v>
                </c:pt>
                <c:pt idx="4">
                  <c:v>2744.6</c:v>
                </c:pt>
                <c:pt idx="5">
                  <c:v>2603.4</c:v>
                </c:pt>
                <c:pt idx="6">
                  <c:v>2457.1</c:v>
                </c:pt>
                <c:pt idx="7">
                  <c:v>2377.5</c:v>
                </c:pt>
                <c:pt idx="8">
                  <c:v>2292</c:v>
                </c:pt>
                <c:pt idx="9">
                  <c:v>1894</c:v>
                </c:pt>
                <c:pt idx="10">
                  <c:v>1850</c:v>
                </c:pt>
                <c:pt idx="11">
                  <c:v>1754</c:v>
                </c:pt>
                <c:pt idx="12">
                  <c:v>1671</c:v>
                </c:pt>
                <c:pt idx="13">
                  <c:v>1627</c:v>
                </c:pt>
                <c:pt idx="14">
                  <c:v>1657</c:v>
                </c:pt>
                <c:pt idx="15">
                  <c:v>1600</c:v>
                </c:pt>
                <c:pt idx="16">
                  <c:v>1587</c:v>
                </c:pt>
                <c:pt idx="17">
                  <c:v>1604</c:v>
                </c:pt>
                <c:pt idx="18">
                  <c:v>1573</c:v>
                </c:pt>
                <c:pt idx="19">
                  <c:v>1581</c:v>
                </c:pt>
                <c:pt idx="20">
                  <c:v>1544</c:v>
                </c:pt>
                <c:pt idx="21">
                  <c:v>1541</c:v>
                </c:pt>
                <c:pt idx="22">
                  <c:v>1545</c:v>
                </c:pt>
                <c:pt idx="23">
                  <c:v>1539.1091000000001</c:v>
                </c:pt>
                <c:pt idx="24">
                  <c:v>1521.7798</c:v>
                </c:pt>
                <c:pt idx="25">
                  <c:v>1536.9962</c:v>
                </c:pt>
                <c:pt idx="26">
                  <c:v>1595.1</c:v>
                </c:pt>
                <c:pt idx="27" formatCode="0.0">
                  <c:v>1595.1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PL!$B$83</c:f>
              <c:strCache>
                <c:ptCount val="1"/>
                <c:pt idx="0">
                  <c:v>eksploatacja sieci wodociągowej - gospodarstwa domowe (tys. dam3)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PL!$C$79:$AD$79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 formatCode="0">
                  <c:v>2016</c:v>
                </c:pt>
              </c:numCache>
            </c:numRef>
          </c:cat>
          <c:val>
            <c:numRef>
              <c:f>PL!$C$83:$AD$83</c:f>
              <c:numCache>
                <c:formatCode>General</c:formatCode>
                <c:ptCount val="28"/>
                <c:pt idx="14" formatCode="0">
                  <c:v>1269</c:v>
                </c:pt>
                <c:pt idx="15" formatCode="0">
                  <c:v>1229</c:v>
                </c:pt>
                <c:pt idx="16" formatCode="0">
                  <c:v>1219</c:v>
                </c:pt>
                <c:pt idx="17" formatCode="0">
                  <c:v>1221</c:v>
                </c:pt>
                <c:pt idx="18" formatCode="0">
                  <c:v>1200</c:v>
                </c:pt>
                <c:pt idx="19" formatCode="0">
                  <c:v>1212</c:v>
                </c:pt>
                <c:pt idx="20" formatCode="0">
                  <c:v>1195</c:v>
                </c:pt>
                <c:pt idx="21" formatCode="0">
                  <c:v>1198</c:v>
                </c:pt>
                <c:pt idx="22" formatCode="0">
                  <c:v>1202</c:v>
                </c:pt>
                <c:pt idx="23" formatCode="0">
                  <c:v>1200.5425</c:v>
                </c:pt>
                <c:pt idx="24" formatCode="0">
                  <c:v>1191.1324999999999</c:v>
                </c:pt>
                <c:pt idx="25" formatCode="0">
                  <c:v>1196.0276000000001</c:v>
                </c:pt>
                <c:pt idx="26" formatCode="0">
                  <c:v>1236.5</c:v>
                </c:pt>
                <c:pt idx="27" formatCode="0.0">
                  <c:v>1238.0999999999999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762144"/>
        <c:axId val="265759792"/>
      </c:lineChart>
      <c:catAx>
        <c:axId val="26576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59792"/>
        <c:crosses val="autoZero"/>
        <c:auto val="1"/>
        <c:lblAlgn val="ctr"/>
        <c:lblOffset val="100"/>
        <c:noMultiLvlLbl val="0"/>
      </c:catAx>
      <c:valAx>
        <c:axId val="26575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PL!$B$59</c:f>
              <c:strCache>
                <c:ptCount val="1"/>
                <c:pt idx="0">
                  <c:v>woda dostarczona gospodarstwom domowym (tys. dam3)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PL!$C$58:$AD$58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 formatCode="0">
                  <c:v>2014</c:v>
                </c:pt>
                <c:pt idx="26">
                  <c:v>2015</c:v>
                </c:pt>
                <c:pt idx="27">
                  <c:v>2016</c:v>
                </c:pt>
              </c:numCache>
            </c:numRef>
          </c:cat>
          <c:val>
            <c:numRef>
              <c:f>PL!$C$59:$AD$59</c:f>
              <c:numCache>
                <c:formatCode>0</c:formatCode>
                <c:ptCount val="28"/>
                <c:pt idx="0">
                  <c:v>1939.6</c:v>
                </c:pt>
                <c:pt idx="1">
                  <c:v>1922.7</c:v>
                </c:pt>
                <c:pt idx="2">
                  <c:v>1861.4</c:v>
                </c:pt>
                <c:pt idx="3">
                  <c:v>1921.9</c:v>
                </c:pt>
                <c:pt idx="4">
                  <c:v>1856.5</c:v>
                </c:pt>
                <c:pt idx="5">
                  <c:v>1750</c:v>
                </c:pt>
                <c:pt idx="6">
                  <c:v>1648.3</c:v>
                </c:pt>
                <c:pt idx="7">
                  <c:v>1565</c:v>
                </c:pt>
                <c:pt idx="8">
                  <c:v>1514.6591000000001</c:v>
                </c:pt>
                <c:pt idx="9">
                  <c:v>1452.1869999999999</c:v>
                </c:pt>
                <c:pt idx="10">
                  <c:v>1406.5473999999999</c:v>
                </c:pt>
                <c:pt idx="11">
                  <c:v>1360.3407999999999</c:v>
                </c:pt>
                <c:pt idx="12">
                  <c:v>1310.4376000000002</c:v>
                </c:pt>
                <c:pt idx="13">
                  <c:v>1284.3103999999998</c:v>
                </c:pt>
                <c:pt idx="14">
                  <c:v>1268.5711000000001</c:v>
                </c:pt>
                <c:pt idx="15">
                  <c:v>1229.114</c:v>
                </c:pt>
                <c:pt idx="16">
                  <c:v>1219.4118999999998</c:v>
                </c:pt>
                <c:pt idx="17">
                  <c:v>1221.4741000000001</c:v>
                </c:pt>
                <c:pt idx="18">
                  <c:v>1200.0695000000001</c:v>
                </c:pt>
                <c:pt idx="19">
                  <c:v>1212.1925000000001</c:v>
                </c:pt>
                <c:pt idx="20">
                  <c:v>1194.7374</c:v>
                </c:pt>
                <c:pt idx="21">
                  <c:v>1197.9386999999999</c:v>
                </c:pt>
                <c:pt idx="22">
                  <c:v>1201.9938</c:v>
                </c:pt>
                <c:pt idx="23">
                  <c:v>1200.5415</c:v>
                </c:pt>
                <c:pt idx="24">
                  <c:v>1191.1324999999999</c:v>
                </c:pt>
                <c:pt idx="25">
                  <c:v>1196.027</c:v>
                </c:pt>
                <c:pt idx="26">
                  <c:v>1236.5</c:v>
                </c:pt>
                <c:pt idx="27">
                  <c:v>1238.0999999999999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PL!$B$60</c:f>
              <c:strCache>
                <c:ptCount val="1"/>
                <c:pt idx="0">
                  <c:v>ścieki odprowadzone z gospodarstw domowych (tys. dam3)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PL!$C$58:$AD$58</c:f>
              <c:numCache>
                <c:formatCode>General</c:formatCode>
                <c:ptCount val="28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 formatCode="0">
                  <c:v>2014</c:v>
                </c:pt>
                <c:pt idx="26">
                  <c:v>2015</c:v>
                </c:pt>
                <c:pt idx="27">
                  <c:v>2016</c:v>
                </c:pt>
              </c:numCache>
            </c:numRef>
          </c:cat>
          <c:val>
            <c:numRef>
              <c:f>PL!$C$60:$AD$60</c:f>
              <c:numCache>
                <c:formatCode>0</c:formatCode>
                <c:ptCount val="28"/>
                <c:pt idx="0">
                  <c:v>2443.5</c:v>
                </c:pt>
                <c:pt idx="1">
                  <c:v>2313.9</c:v>
                </c:pt>
                <c:pt idx="2">
                  <c:v>2166.1</c:v>
                </c:pt>
                <c:pt idx="3">
                  <c:v>2075.3000000000002</c:v>
                </c:pt>
                <c:pt idx="4">
                  <c:v>1981.4</c:v>
                </c:pt>
                <c:pt idx="5">
                  <c:v>1999.2</c:v>
                </c:pt>
                <c:pt idx="6">
                  <c:v>1852.4</c:v>
                </c:pt>
                <c:pt idx="7">
                  <c:v>1751.8</c:v>
                </c:pt>
                <c:pt idx="8">
                  <c:v>1691.9357</c:v>
                </c:pt>
                <c:pt idx="9">
                  <c:v>1655.5499</c:v>
                </c:pt>
                <c:pt idx="10">
                  <c:v>1589.9022</c:v>
                </c:pt>
                <c:pt idx="11">
                  <c:v>1492.6813</c:v>
                </c:pt>
                <c:pt idx="12">
                  <c:v>1424.0440000000001</c:v>
                </c:pt>
                <c:pt idx="13">
                  <c:v>1353.1385</c:v>
                </c:pt>
                <c:pt idx="14">
                  <c:v>1323.7303999999999</c:v>
                </c:pt>
                <c:pt idx="15">
                  <c:v>1293.5944999999999</c:v>
                </c:pt>
                <c:pt idx="16">
                  <c:v>1273.6321</c:v>
                </c:pt>
                <c:pt idx="17">
                  <c:v>1265.1614999999999</c:v>
                </c:pt>
                <c:pt idx="18">
                  <c:v>1265.5276000000001</c:v>
                </c:pt>
                <c:pt idx="19">
                  <c:v>1254.3724999999999</c:v>
                </c:pt>
                <c:pt idx="20">
                  <c:v>1224.6506000000002</c:v>
                </c:pt>
                <c:pt idx="21">
                  <c:v>1297.8430000000001</c:v>
                </c:pt>
                <c:pt idx="22">
                  <c:v>1258.816</c:v>
                </c:pt>
                <c:pt idx="23">
                  <c:v>1248.7670000000001</c:v>
                </c:pt>
                <c:pt idx="24">
                  <c:v>1246.6003000000001</c:v>
                </c:pt>
                <c:pt idx="25">
                  <c:v>1238.0640000000001</c:v>
                </c:pt>
                <c:pt idx="26">
                  <c:v>1258.4000000000001</c:v>
                </c:pt>
                <c:pt idx="27">
                  <c:v>1289.8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764496"/>
        <c:axId val="265764888"/>
      </c:lineChart>
      <c:catAx>
        <c:axId val="26576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4888"/>
        <c:crosses val="autoZero"/>
        <c:auto val="1"/>
        <c:lblAlgn val="ctr"/>
        <c:lblOffset val="100"/>
        <c:noMultiLvlLbl val="0"/>
      </c:catAx>
      <c:valAx>
        <c:axId val="265764888"/>
        <c:scaling>
          <c:orientation val="minMax"/>
          <c:max val="2500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6576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0.02544</cdr:x>
      <cdr:y>0.34935</cdr:y>
    </cdr:from>
    <cdr:to>
      <cdr:x>0.04651</cdr:x>
      <cdr:y>0.54701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222250" y="1616075"/>
          <a:ext cx="18415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0.05741</cdr:x>
      <cdr:y>0.76527</cdr:y>
    </cdr:from>
    <cdr:to>
      <cdr:x>0.16206</cdr:x>
      <cdr:y>0.80508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501650" y="3540125"/>
          <a:ext cx="914400" cy="184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0.04288</cdr:x>
      <cdr:y>0.77076</cdr:y>
    </cdr:from>
    <cdr:to>
      <cdr:x>0.14753</cdr:x>
      <cdr:y>0.81469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374650" y="3565525"/>
          <a:ext cx="914400" cy="203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0.54839</cdr:y>
    </cdr:from>
    <cdr:to>
      <cdr:x>0.10465</cdr:x>
      <cdr:y>0.60192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0" y="2536825"/>
          <a:ext cx="9144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r>
            <a:rPr lang="pl-PL" sz="1100" b="1"/>
            <a:t>Ilość wodociągów w grupie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0.19284</cdr:x>
      <cdr:y>0.03614</cdr:y>
    </cdr:from>
    <cdr:to>
      <cdr:x>0.85716</cdr:x>
      <cdr:y>0.11339</cdr:y>
    </cdr:to>
    <cdr:sp macro="" textlink="">
      <cdr:nvSpPr>
        <cdr:cNvPr id="2" name="pole tekstowe 3"/>
        <cdr:cNvSpPr txBox="1"/>
      </cdr:nvSpPr>
      <cdr:spPr>
        <a:xfrm xmlns:a="http://schemas.openxmlformats.org/drawingml/2006/main">
          <a:off x="1943969" y="216024"/>
          <a:ext cx="669674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2400" b="1" dirty="0" smtClean="0">
              <a:latin typeface="Book Antiqua" panose="02040602050305030304" pitchFamily="18" charset="0"/>
            </a:rPr>
            <a:t>Długość sieci wodociągowej w Polsce</a:t>
          </a:r>
          <a:endParaRPr lang="pl-PL" sz="2400" b="1" dirty="0">
            <a:latin typeface="Book Antiqua" panose="0204060205030503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0.19284</cdr:x>
      <cdr:y>0</cdr:y>
    </cdr:from>
    <cdr:to>
      <cdr:x>0.85716</cdr:x>
      <cdr:y>0.07725</cdr:y>
    </cdr:to>
    <cdr:sp macro="" textlink="">
      <cdr:nvSpPr>
        <cdr:cNvPr id="2" name="pole tekstowe 3"/>
        <cdr:cNvSpPr txBox="1"/>
      </cdr:nvSpPr>
      <cdr:spPr>
        <a:xfrm xmlns:a="http://schemas.openxmlformats.org/drawingml/2006/main">
          <a:off x="1943969" y="-1043533"/>
          <a:ext cx="6696761" cy="4616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2400" b="1" dirty="0" smtClean="0">
              <a:latin typeface="Book Antiqua" panose="02040602050305030304" pitchFamily="18" charset="0"/>
            </a:rPr>
            <a:t>Stopień zwodociągowania w Polsce</a:t>
          </a:r>
          <a:endParaRPr lang="pl-PL" sz="2400" b="1" dirty="0">
            <a:latin typeface="Book Antiqua" panose="0204060205030503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48DC1836-6771-4951-9A68-FA3D0F3A21A6}" type="slidenum">
              <a:t>‹#›</a:t>
            </a:fld>
            <a:endParaRPr lang="pl-PL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01282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>
            <a:spLocks noMove="1" noResize="1"/>
          </p:cNvSpPr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  <p:sp>
        <p:nvSpPr>
          <p:cNvPr id="3" name="Symbol zastępczy obrazu slajdu 2"/>
          <p:cNvSpPr>
            <a:spLocks noGrp="1" noRot="1" noChangeAspect="1"/>
          </p:cNvSpPr>
          <p:nvPr>
            <p:ph type="sldImg" idx="2"/>
          </p:nvPr>
        </p:nvSpPr>
        <p:spPr>
          <a:xfrm>
            <a:off x="1312560" y="1026719"/>
            <a:ext cx="4932360" cy="36990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4" name="Symbol zastępczy notatek 3"/>
          <p:cNvSpPr txBox="1">
            <a:spLocks noGrp="1"/>
          </p:cNvSpPr>
          <p:nvPr>
            <p:ph type="body" sz="quarter" idx="3"/>
          </p:nvPr>
        </p:nvSpPr>
        <p:spPr>
          <a:xfrm>
            <a:off x="1170000" y="5086079"/>
            <a:ext cx="5224320" cy="4105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pl-PL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2362" cy="36988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986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668580"/>
            <a:ext cx="8568531" cy="270718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5459765"/>
            <a:ext cx="7056438" cy="134394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21" y="891100"/>
            <a:ext cx="5513655" cy="115541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57" y="7083896"/>
            <a:ext cx="1905212" cy="251606"/>
          </a:xfrm>
          <a:prstGeom prst="rect">
            <a:avLst/>
          </a:prstGeom>
        </p:spPr>
      </p:pic>
      <p:sp>
        <p:nvSpPr>
          <p:cNvPr id="1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32971" y="6973859"/>
            <a:ext cx="619538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pPr defTabSz="1007943"/>
            <a:fld id="{38A655B2-C520-4A73-AA9E-38C548418804}" type="slidenum">
              <a:rPr lang="pl-PL" sz="2000" smtClean="0">
                <a:solidFill>
                  <a:prstClr val="black"/>
                </a:solidFill>
              </a:rPr>
              <a:pPr defTabSz="1007943"/>
              <a:t>‹#›</a:t>
            </a:fld>
            <a:endParaRPr lang="pl-PL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5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35" y="1160447"/>
            <a:ext cx="9072563" cy="841604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2112953"/>
            <a:ext cx="9072563" cy="464000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92" y="7034233"/>
            <a:ext cx="2136882" cy="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5" y="287315"/>
            <a:ext cx="3572272" cy="748588"/>
          </a:xfrm>
          <a:prstGeom prst="rect">
            <a:avLst/>
          </a:prstGeom>
        </p:spPr>
      </p:pic>
      <p:sp>
        <p:nvSpPr>
          <p:cNvPr id="9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32971" y="6973859"/>
            <a:ext cx="619538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pPr defTabSz="1007943"/>
            <a:fld id="{38A655B2-C520-4A73-AA9E-38C548418804}" type="slidenum">
              <a:rPr lang="pl-PL" sz="2000" smtClean="0">
                <a:solidFill>
                  <a:prstClr val="black"/>
                </a:solidFill>
              </a:rPr>
              <a:pPr defTabSz="1007943"/>
              <a:t>‹#›</a:t>
            </a:fld>
            <a:endParaRPr lang="pl-PL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9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2271704"/>
            <a:ext cx="8568531" cy="2001613"/>
          </a:xfrm>
        </p:spPr>
        <p:txBody>
          <a:bodyPr anchor="b"/>
          <a:lstStyle>
            <a:lvl1pPr algn="ctr" defTabSz="100794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3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4485058"/>
            <a:ext cx="8568531" cy="1247696"/>
          </a:xfrm>
        </p:spPr>
        <p:txBody>
          <a:bodyPr anchor="t"/>
          <a:lstStyle>
            <a:lvl1pPr marL="0" indent="0" algn="ct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Oval 6"/>
          <p:cNvSpPr/>
          <p:nvPr/>
        </p:nvSpPr>
        <p:spPr>
          <a:xfrm>
            <a:off x="4956307" y="4325814"/>
            <a:ext cx="93455" cy="9344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176821" y="4325814"/>
            <a:ext cx="93455" cy="9344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736844" y="4325814"/>
            <a:ext cx="93455" cy="9344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en-US" sz="2000">
              <a:solidFill>
                <a:prstClr val="white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21" y="891100"/>
            <a:ext cx="5513655" cy="115541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57" y="7083896"/>
            <a:ext cx="1905212" cy="251606"/>
          </a:xfrm>
          <a:prstGeom prst="rect">
            <a:avLst/>
          </a:prstGeom>
        </p:spPr>
      </p:pic>
      <p:sp>
        <p:nvSpPr>
          <p:cNvPr id="13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32971" y="6973859"/>
            <a:ext cx="619538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pPr defTabSz="1007943"/>
            <a:fld id="{38A655B2-C520-4A73-AA9E-38C548418804}" type="slidenum">
              <a:rPr lang="pl-PL" sz="2000" smtClean="0">
                <a:solidFill>
                  <a:prstClr val="black"/>
                </a:solidFill>
              </a:rPr>
              <a:pPr defTabSz="1007943"/>
              <a:t>‹#›</a:t>
            </a:fld>
            <a:endParaRPr lang="pl-PL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7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435" y="1160447"/>
            <a:ext cx="9072563" cy="841604"/>
          </a:xfrm>
          <a:prstGeom prst="rect">
            <a:avLst/>
          </a:prstGeom>
        </p:spPr>
        <p:txBody>
          <a:bodyPr vert="horz" lIns="100794" tIns="50397" rIns="100794" bIns="50397" rtlCol="0" anchor="b">
            <a:noAutofit/>
          </a:bodyPr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2112953"/>
            <a:ext cx="9072563" cy="464000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 smtClean="0"/>
          </a:p>
        </p:txBody>
      </p:sp>
      <p:sp>
        <p:nvSpPr>
          <p:cNvPr id="7" name="Oval 6"/>
          <p:cNvSpPr/>
          <p:nvPr/>
        </p:nvSpPr>
        <p:spPr>
          <a:xfrm>
            <a:off x="9324093" y="7164367"/>
            <a:ext cx="93455" cy="9344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7414" y="7164367"/>
            <a:ext cx="93455" cy="9344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defTabSz="1007943"/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6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iming>
    <p:tnLst>
      <p:par>
        <p:cTn id="1" dur="indefinite" restart="never" nodeType="tmRoot"/>
      </p:par>
    </p:tnLst>
  </p:timing>
  <p:txStyles>
    <p:titleStyle>
      <a:lvl1pPr algn="ctr" defTabSz="1007943" rtl="0" eaLnBrk="1" latinLnBrk="0" hangingPunct="1">
        <a:lnSpc>
          <a:spcPts val="6393"/>
        </a:lnSpc>
        <a:spcBef>
          <a:spcPct val="0"/>
        </a:spcBef>
        <a:buNone/>
        <a:defRPr sz="40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Courier New" pitchFamily="49" charset="0"/>
        <a:buChar char="o"/>
        <a:defRPr sz="1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Courier New" pitchFamily="49" charset="0"/>
        <a:buChar char="o"/>
        <a:defRPr sz="1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7528" y="2483693"/>
            <a:ext cx="9072563" cy="8416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b="1" dirty="0" smtClean="0"/>
              <a:t>Aktualna sytuacja </a:t>
            </a:r>
            <a:br>
              <a:rPr lang="pl-PL" b="1" dirty="0" smtClean="0"/>
            </a:br>
            <a:r>
              <a:rPr lang="pl-PL" b="1" dirty="0" smtClean="0"/>
              <a:t>branży </a:t>
            </a:r>
            <a:r>
              <a:rPr lang="pl-PL" b="1" dirty="0" err="1" smtClean="0"/>
              <a:t>wod</a:t>
            </a:r>
            <a:r>
              <a:rPr lang="pl-PL" b="1" dirty="0" smtClean="0"/>
              <a:t> – </a:t>
            </a:r>
            <a:r>
              <a:rPr lang="pl-PL" b="1" dirty="0" err="1" smtClean="0"/>
              <a:t>kan</a:t>
            </a:r>
            <a:r>
              <a:rPr lang="pl-PL" b="1" dirty="0" smtClean="0"/>
              <a:t> w Polsce </a:t>
            </a:r>
            <a:br>
              <a:rPr lang="pl-PL" b="1" dirty="0" smtClean="0"/>
            </a:br>
            <a:r>
              <a:rPr lang="pl-PL" b="1" dirty="0" smtClean="0"/>
              <a:t>na tle historii ostatnich lat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4031" y="4211885"/>
            <a:ext cx="9504833" cy="2541076"/>
          </a:xfrm>
        </p:spPr>
        <p:txBody>
          <a:bodyPr>
            <a:normAutofit fontScale="92500" lnSpcReduction="10000"/>
          </a:bodyPr>
          <a:lstStyle/>
          <a:p>
            <a:pPr marL="109728" lvl="0" indent="0" algn="ctr" defTabSz="914400">
              <a:spcBef>
                <a:spcPts val="0"/>
              </a:spcBef>
              <a:buNone/>
            </a:pPr>
            <a:r>
              <a:rPr lang="pl-PL" sz="3200" b="1" i="1" dirty="0">
                <a:solidFill>
                  <a:srgbClr val="002060"/>
                </a:solidFill>
                <a:latin typeface="Bookman Old Style" pitchFamily="18" charset="0"/>
              </a:rPr>
              <a:t>dr inż. Tadeusz Rzepecki</a:t>
            </a:r>
          </a:p>
          <a:p>
            <a:pPr marL="109728" lvl="0" indent="0" algn="ctr" defTabSz="914400">
              <a:spcBef>
                <a:spcPts val="0"/>
              </a:spcBef>
              <a:buNone/>
            </a:pPr>
            <a:r>
              <a:rPr lang="pl-PL" sz="2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Bookman Old Style" pitchFamily="18" charset="0"/>
              </a:rPr>
              <a:t>Przewodniczący Rady Izby Gospodarczej „Wodociągi Polskie”</a:t>
            </a:r>
          </a:p>
          <a:p>
            <a:pPr marL="109728" lvl="0" indent="0" algn="ctr" defTabSz="914400">
              <a:spcBef>
                <a:spcPts val="0"/>
              </a:spcBef>
              <a:buNone/>
            </a:pPr>
            <a:r>
              <a:rPr lang="pl-PL" sz="2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Bookman Old Style" pitchFamily="18" charset="0"/>
              </a:rPr>
              <a:t>Prezes Zarządu  Tarnowskie Wodociągi Sp. z o. o.</a:t>
            </a:r>
          </a:p>
          <a:p>
            <a:pPr marL="109728" lvl="0" indent="0" algn="ctr" defTabSz="914400">
              <a:spcBef>
                <a:spcPts val="0"/>
              </a:spcBef>
              <a:buNone/>
            </a:pPr>
            <a:endParaRPr lang="pl-PL" sz="2400" b="1" i="1" dirty="0">
              <a:solidFill>
                <a:prstClr val="black">
                  <a:lumMod val="50000"/>
                  <a:lumOff val="50000"/>
                </a:prstClr>
              </a:solidFill>
              <a:latin typeface="Bookman Old Style" pitchFamily="18" charset="0"/>
            </a:endParaRPr>
          </a:p>
          <a:p>
            <a:pPr marL="109728" lvl="0" indent="0" algn="ctr" defTabSz="914400">
              <a:spcBef>
                <a:spcPts val="0"/>
              </a:spcBef>
              <a:buNone/>
            </a:pPr>
            <a:r>
              <a:rPr lang="pl-PL" sz="2400" b="1" i="1" dirty="0" smtClean="0">
                <a:solidFill>
                  <a:srgbClr val="0070C0"/>
                </a:solidFill>
                <a:latin typeface="Bookman Old Style" pitchFamily="18" charset="0"/>
              </a:rPr>
              <a:t>Konwent Kierownikó</a:t>
            </a:r>
            <a:r>
              <a:rPr lang="pl-PL" sz="2400" b="1" i="1" dirty="0" smtClean="0">
                <a:solidFill>
                  <a:srgbClr val="0070C0"/>
                </a:solidFill>
                <a:latin typeface="Bookman Old Style" pitchFamily="18" charset="0"/>
              </a:rPr>
              <a:t>w Jednostek Komunalnych </a:t>
            </a:r>
          </a:p>
          <a:p>
            <a:pPr marL="109728" lvl="0" indent="0" algn="ctr" defTabSz="914400">
              <a:spcBef>
                <a:spcPts val="0"/>
              </a:spcBef>
              <a:buNone/>
            </a:pPr>
            <a:r>
              <a:rPr lang="pl-PL" sz="2400" b="1" i="1" dirty="0" smtClean="0">
                <a:solidFill>
                  <a:srgbClr val="0070C0"/>
                </a:solidFill>
                <a:latin typeface="Bookman Old Style" pitchFamily="18" charset="0"/>
              </a:rPr>
              <a:t>Województwa Podkarpackiego</a:t>
            </a:r>
            <a:endParaRPr lang="pl-PL" sz="2400" b="1" i="1" dirty="0">
              <a:solidFill>
                <a:srgbClr val="0070C0"/>
              </a:solidFill>
              <a:latin typeface="Bookman Old Style" pitchFamily="18" charset="0"/>
            </a:endParaRPr>
          </a:p>
          <a:p>
            <a:pPr marL="109728" lvl="0" indent="0" algn="ctr" defTabSz="914400">
              <a:spcBef>
                <a:spcPts val="0"/>
              </a:spcBef>
              <a:buNone/>
            </a:pPr>
            <a:r>
              <a:rPr lang="pl-PL" sz="2400" b="1" i="1" dirty="0" smtClean="0">
                <a:solidFill>
                  <a:srgbClr val="0070C0"/>
                </a:solidFill>
                <a:latin typeface="Bookman Old Style" pitchFamily="18" charset="0"/>
              </a:rPr>
              <a:t>Polańczyk, 08-09.02.2018 </a:t>
            </a:r>
            <a:r>
              <a:rPr lang="pl-PL" sz="2400" b="1" i="1" dirty="0">
                <a:solidFill>
                  <a:srgbClr val="0070C0"/>
                </a:solidFill>
                <a:latin typeface="Bookman Old Style" pitchFamily="18" charset="0"/>
              </a:rPr>
              <a:t>r.</a:t>
            </a:r>
          </a:p>
          <a:p>
            <a:pPr marL="0" indent="0" algn="ctr">
              <a:buNone/>
            </a:pPr>
            <a:endParaRPr lang="pl-PL" b="1" dirty="0" smtClean="0"/>
          </a:p>
        </p:txBody>
      </p:sp>
    </p:spTree>
    <p:extLst>
      <p:ext uri="{BB962C8B-B14F-4D97-AF65-F5344CB8AC3E}">
        <p14:creationId xmlns:p14="http://schemas.microsoft.com/office/powerpoint/2010/main" val="28285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305399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3"/>
          <p:cNvSpPr txBox="1"/>
          <p:nvPr/>
        </p:nvSpPr>
        <p:spPr>
          <a:xfrm>
            <a:off x="2520032" y="1119552"/>
            <a:ext cx="6696761" cy="461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Zużycie wody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36782"/>
              </p:ext>
            </p:extLst>
          </p:nvPr>
        </p:nvGraphicFramePr>
        <p:xfrm>
          <a:off x="-1" y="1259557"/>
          <a:ext cx="10080625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3"/>
          <p:cNvSpPr txBox="1"/>
          <p:nvPr/>
        </p:nvSpPr>
        <p:spPr>
          <a:xfrm>
            <a:off x="1007864" y="1119584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Woda i ścieki dostarczane gospodarstwom domowym 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999877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3"/>
          <p:cNvSpPr txBox="1"/>
          <p:nvPr/>
        </p:nvSpPr>
        <p:spPr>
          <a:xfrm>
            <a:off x="2376016" y="1259557"/>
            <a:ext cx="6696761" cy="461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Długość sieci kanalizacyjnej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724168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2520032" y="929598"/>
            <a:ext cx="6696761" cy="461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Poziom skanalizowania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61940"/>
              </p:ext>
            </p:extLst>
          </p:nvPr>
        </p:nvGraphicFramePr>
        <p:xfrm>
          <a:off x="-1" y="1160447"/>
          <a:ext cx="10080625" cy="585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769" y="1160447"/>
            <a:ext cx="9936856" cy="841604"/>
          </a:xfrm>
        </p:spPr>
        <p:txBody>
          <a:bodyPr/>
          <a:lstStyle/>
          <a:p>
            <a:endParaRPr lang="pl-PL"/>
          </a:p>
        </p:txBody>
      </p:sp>
      <p:sp>
        <p:nvSpPr>
          <p:cNvPr id="5" name="pole tekstowe 3"/>
          <p:cNvSpPr txBox="1"/>
          <p:nvPr/>
        </p:nvSpPr>
        <p:spPr>
          <a:xfrm>
            <a:off x="1307300" y="1259557"/>
            <a:ext cx="841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Ścieki odprowadzane i oczyszczane ogółem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3"/>
          <p:cNvSpPr txBox="1"/>
          <p:nvPr/>
        </p:nvSpPr>
        <p:spPr>
          <a:xfrm>
            <a:off x="1415312" y="1116029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Ścieki oczyszczane różnymi metodami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485147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74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893163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3"/>
          <p:cNvSpPr txBox="1"/>
          <p:nvPr/>
        </p:nvSpPr>
        <p:spPr>
          <a:xfrm>
            <a:off x="1223888" y="1259557"/>
            <a:ext cx="78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Długość sieci wodociągowej i kanalizacyjnej w Polsce – stan obecny i prognozy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112953"/>
            <a:ext cx="10080625" cy="4640008"/>
          </a:xfrm>
        </p:spPr>
        <p:txBody>
          <a:bodyPr>
            <a:normAutofit/>
          </a:bodyPr>
          <a:lstStyle/>
          <a:p>
            <a:pPr algn="just"/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W latach </a:t>
            </a:r>
            <a:r>
              <a:rPr lang="pl-PL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2012 – 2016 </a:t>
            </a:r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wybudowano w Polsce (wg GUS) </a:t>
            </a:r>
            <a:r>
              <a:rPr lang="pl-PL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17,9 tys. km sieci wodociągowej (3,58 tys. km/rok średnio)</a:t>
            </a:r>
          </a:p>
          <a:p>
            <a:pPr algn="just"/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W </a:t>
            </a:r>
            <a:r>
              <a:rPr lang="pl-PL" b="1" dirty="0">
                <a:solidFill>
                  <a:schemeClr val="tx1"/>
                </a:solidFill>
                <a:latin typeface="Book Antiqua" panose="02040602050305030304" pitchFamily="18" charset="0"/>
              </a:rPr>
              <a:t>latach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2012 – 2016 </a:t>
            </a:r>
            <a:r>
              <a:rPr lang="pl-PL" b="1" dirty="0">
                <a:solidFill>
                  <a:schemeClr val="tx1"/>
                </a:solidFill>
                <a:latin typeface="Book Antiqua" panose="02040602050305030304" pitchFamily="18" charset="0"/>
              </a:rPr>
              <a:t>wybudowano w Polsce (wg </a:t>
            </a:r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GUS) </a:t>
            </a:r>
            <a:r>
              <a:rPr lang="pl-PL" b="1" dirty="0" smtClean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28,4 tys. km </a:t>
            </a:r>
            <a:r>
              <a:rPr lang="pl-PL" b="1" dirty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sieci </a:t>
            </a:r>
            <a:r>
              <a:rPr lang="pl-PL" b="1" dirty="0" smtClean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kanalizacyjnej (5,68 tys. </a:t>
            </a:r>
            <a:r>
              <a:rPr lang="pl-PL" b="1" dirty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km/rok średnio</a:t>
            </a:r>
            <a:r>
              <a:rPr lang="pl-PL" b="1" dirty="0" smtClean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</a:p>
          <a:p>
            <a:pPr algn="just"/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Przyrost długości sieci kanalizacyjnej do wodociągowej – </a:t>
            </a:r>
            <a:r>
              <a:rPr lang="pl-PL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158,7%</a:t>
            </a:r>
            <a:endParaRPr lang="pl-PL" b="1" dirty="0">
              <a:solidFill>
                <a:srgbClr val="00B0F0"/>
              </a:solidFill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endParaRPr lang="pl-PL" b="1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pl-PL" b="1" dirty="0">
                <a:solidFill>
                  <a:schemeClr val="tx1"/>
                </a:solidFill>
                <a:latin typeface="Book Antiqua" panose="02040602050305030304" pitchFamily="18" charset="0"/>
              </a:rPr>
              <a:t>W latach </a:t>
            </a:r>
            <a:r>
              <a:rPr lang="pl-PL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2017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– </a:t>
            </a:r>
            <a:r>
              <a:rPr lang="pl-PL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2021 </a:t>
            </a:r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planuje się wybudować </a:t>
            </a:r>
            <a:r>
              <a:rPr lang="pl-PL" b="1" dirty="0">
                <a:solidFill>
                  <a:schemeClr val="tx1"/>
                </a:solidFill>
                <a:latin typeface="Book Antiqua" panose="02040602050305030304" pitchFamily="18" charset="0"/>
              </a:rPr>
              <a:t>w Polsce </a:t>
            </a:r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(T. Rzepecki wg GUS) </a:t>
            </a:r>
            <a:r>
              <a:rPr lang="pl-PL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20,0 tys. km </a:t>
            </a:r>
            <a:r>
              <a:rPr lang="pl-PL" b="1" dirty="0">
                <a:solidFill>
                  <a:schemeClr val="tx2"/>
                </a:solidFill>
                <a:latin typeface="Book Antiqua" panose="02040602050305030304" pitchFamily="18" charset="0"/>
              </a:rPr>
              <a:t>sieci wodociągowej </a:t>
            </a:r>
            <a:r>
              <a:rPr lang="pl-PL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(4,0 tys. km/rok </a:t>
            </a:r>
            <a:r>
              <a:rPr lang="pl-PL" b="1" dirty="0">
                <a:solidFill>
                  <a:schemeClr val="tx2"/>
                </a:solidFill>
                <a:latin typeface="Book Antiqua" panose="02040602050305030304" pitchFamily="18" charset="0"/>
              </a:rPr>
              <a:t>średnio)</a:t>
            </a:r>
          </a:p>
          <a:p>
            <a:pPr algn="just"/>
            <a:r>
              <a:rPr lang="pl-PL" b="1" dirty="0">
                <a:solidFill>
                  <a:schemeClr val="tx1"/>
                </a:solidFill>
                <a:latin typeface="Book Antiqua" panose="02040602050305030304" pitchFamily="18" charset="0"/>
              </a:rPr>
              <a:t>W latach </a:t>
            </a:r>
            <a:r>
              <a:rPr lang="pl-PL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2016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– </a:t>
            </a:r>
            <a:r>
              <a:rPr lang="pl-PL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2021 </a:t>
            </a:r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planuje się wybudować </a:t>
            </a:r>
            <a:r>
              <a:rPr lang="pl-PL" b="1" dirty="0">
                <a:solidFill>
                  <a:schemeClr val="tx1"/>
                </a:solidFill>
                <a:latin typeface="Book Antiqua" panose="02040602050305030304" pitchFamily="18" charset="0"/>
              </a:rPr>
              <a:t>w Polsce </a:t>
            </a:r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(V AKPOŚK 2017)</a:t>
            </a:r>
            <a:r>
              <a:rPr lang="pl-PL" b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pl-PL" b="1" dirty="0" smtClean="0">
                <a:solidFill>
                  <a:schemeClr val="accent2"/>
                </a:solidFill>
                <a:latin typeface="Book Antiqua" panose="02040602050305030304" pitchFamily="18" charset="0"/>
              </a:rPr>
              <a:t>14,661 tys. km </a:t>
            </a:r>
            <a:r>
              <a:rPr lang="pl-PL" b="1" dirty="0">
                <a:solidFill>
                  <a:schemeClr val="accent2"/>
                </a:solidFill>
                <a:latin typeface="Book Antiqua" panose="02040602050305030304" pitchFamily="18" charset="0"/>
              </a:rPr>
              <a:t>sieci wodociągowej </a:t>
            </a:r>
            <a:r>
              <a:rPr lang="pl-PL" b="1" dirty="0" smtClean="0">
                <a:solidFill>
                  <a:schemeClr val="accent2"/>
                </a:solidFill>
                <a:latin typeface="Book Antiqua" panose="02040602050305030304" pitchFamily="18" charset="0"/>
              </a:rPr>
              <a:t>(2,932 tys. km/rok </a:t>
            </a:r>
            <a:r>
              <a:rPr lang="pl-PL" b="1" dirty="0">
                <a:solidFill>
                  <a:schemeClr val="accent2"/>
                </a:solidFill>
                <a:latin typeface="Book Antiqua" panose="02040602050305030304" pitchFamily="18" charset="0"/>
              </a:rPr>
              <a:t>średnio</a:t>
            </a:r>
            <a:r>
              <a:rPr lang="pl-PL" b="1" dirty="0" smtClean="0">
                <a:solidFill>
                  <a:schemeClr val="accent2"/>
                </a:solidFill>
                <a:latin typeface="Book Antiqua" panose="02040602050305030304" pitchFamily="18" charset="0"/>
              </a:rPr>
              <a:t>) </a:t>
            </a:r>
            <a:r>
              <a:rPr lang="pl-PL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- w aglomeracjach powyżej 2 000 RLM</a:t>
            </a:r>
          </a:p>
          <a:p>
            <a:pPr algn="just"/>
            <a:r>
              <a:rPr lang="pl-PL" b="1" dirty="0">
                <a:solidFill>
                  <a:schemeClr val="tx1"/>
                </a:solidFill>
                <a:latin typeface="Book Antiqua" panose="02040602050305030304" pitchFamily="18" charset="0"/>
              </a:rPr>
              <a:t>Przyrost długości sieci kanalizacyjnej do wodociągowej – </a:t>
            </a:r>
            <a:r>
              <a:rPr lang="pl-PL" b="1" dirty="0" smtClean="0">
                <a:solidFill>
                  <a:srgbClr val="00B0F0"/>
                </a:solidFill>
                <a:latin typeface="Book Antiqua" panose="02040602050305030304" pitchFamily="18" charset="0"/>
              </a:rPr>
              <a:t>73,3%</a:t>
            </a:r>
            <a:endParaRPr lang="pl-PL" b="1" dirty="0">
              <a:solidFill>
                <a:srgbClr val="00B0F0"/>
              </a:solidFill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endParaRPr lang="pl-PL" b="1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endParaRPr lang="pl-PL" b="1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endParaRPr lang="pl-PL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/>
          </p:nvPr>
        </p:nvGraphicFramePr>
        <p:xfrm>
          <a:off x="1" y="1043533"/>
          <a:ext cx="10080624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rostokąt 6"/>
          <p:cNvSpPr/>
          <p:nvPr/>
        </p:nvSpPr>
        <p:spPr>
          <a:xfrm>
            <a:off x="-21460" y="7308229"/>
            <a:ext cx="10681660" cy="301833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l-PL" sz="1300" b="1" dirty="0" smtClean="0">
                <a:solidFill>
                  <a:prstClr val="black"/>
                </a:solidFill>
              </a:rPr>
              <a:t>Dane dotyczące lat 1989 – 2016 wg GUS, </a:t>
            </a:r>
            <a:r>
              <a:rPr lang="pl-PL" sz="1300" b="1" dirty="0" smtClean="0">
                <a:solidFill>
                  <a:srgbClr val="00B050"/>
                </a:solidFill>
              </a:rPr>
              <a:t>prognoza 2017 – 2021 wg V AKPOŚK,</a:t>
            </a:r>
            <a:r>
              <a:rPr lang="pl-PL" sz="1300" b="1" dirty="0" smtClean="0">
                <a:solidFill>
                  <a:prstClr val="black"/>
                </a:solidFill>
              </a:rPr>
              <a:t> </a:t>
            </a:r>
            <a:r>
              <a:rPr lang="pl-PL" sz="1300" dirty="0" smtClean="0">
                <a:solidFill>
                  <a:srgbClr val="FF0000"/>
                </a:solidFill>
              </a:rPr>
              <a:t>prognoza  2017-woda, 2022 </a:t>
            </a:r>
            <a:r>
              <a:rPr lang="pl-PL" sz="1300" dirty="0" err="1" smtClean="0">
                <a:solidFill>
                  <a:srgbClr val="FF0000"/>
                </a:solidFill>
              </a:rPr>
              <a:t>kanal</a:t>
            </a:r>
            <a:r>
              <a:rPr lang="pl-PL" sz="1300" dirty="0" smtClean="0">
                <a:solidFill>
                  <a:srgbClr val="FF0000"/>
                </a:solidFill>
              </a:rPr>
              <a:t>. – 2040 - Rzepecki</a:t>
            </a:r>
            <a:r>
              <a:rPr lang="pl-PL" sz="1300" baseline="30000" dirty="0" smtClean="0">
                <a:solidFill>
                  <a:srgbClr val="FF0000"/>
                </a:solidFill>
              </a:rPr>
              <a:t>©</a:t>
            </a:r>
            <a:endParaRPr lang="pl-PL" sz="13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464735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3"/>
          <p:cNvSpPr txBox="1"/>
          <p:nvPr/>
        </p:nvSpPr>
        <p:spPr>
          <a:xfrm>
            <a:off x="1415312" y="1116029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Oczyszczalnie ścieków komunalnych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Plan prezentacji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" y="2555701"/>
            <a:ext cx="10080624" cy="4197260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Przedsiębiorstwa wodociągowo – kanalizacyjne według GUS w latach 1999 – 2016.</a:t>
            </a:r>
          </a:p>
          <a:p>
            <a:r>
              <a:rPr lang="pl-PL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Ujęcia wody wg Państwowej Inspekcji Sanitarnej – w latach 2005 – 2016.</a:t>
            </a:r>
          </a:p>
          <a:p>
            <a:r>
              <a:rPr lang="pl-PL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Sieci wodociągowe w Polsce – historia i teraźniejszość (1989 – 2016).</a:t>
            </a:r>
          </a:p>
          <a:p>
            <a:r>
              <a:rPr lang="pl-PL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Sieci kanalizacyjne w Polsce – historia i teraźniejszość (1989 – 2016).</a:t>
            </a:r>
          </a:p>
          <a:p>
            <a:r>
              <a:rPr lang="pl-PL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V AKPOŚK 2017 – postęp czy recesja? (prognozy do 2040 r.)</a:t>
            </a:r>
          </a:p>
          <a:p>
            <a:r>
              <a:rPr lang="pl-PL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Oczyszczalnie w Polsce (1995 – 2016) i osady ściekowe (2005 – 2016) </a:t>
            </a:r>
          </a:p>
          <a:p>
            <a:r>
              <a:rPr lang="pl-PL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Finansowanie inwestycji wodo – </a:t>
            </a:r>
            <a:r>
              <a:rPr lang="pl-PL" sz="2400" b="1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kan</a:t>
            </a:r>
            <a:r>
              <a:rPr lang="pl-PL" sz="2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w Polsce – zmiany!</a:t>
            </a:r>
          </a:p>
          <a:p>
            <a:endParaRPr lang="pl-PL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850816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3"/>
          <p:cNvSpPr txBox="1"/>
          <p:nvPr/>
        </p:nvSpPr>
        <p:spPr>
          <a:xfrm>
            <a:off x="515435" y="1026745"/>
            <a:ext cx="847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Osady wytworzone na oczyszczalniach w Polsce w tys. Mg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8691941"/>
              </p:ext>
            </p:extLst>
          </p:nvPr>
        </p:nvGraphicFramePr>
        <p:xfrm>
          <a:off x="0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3"/>
          <p:cNvSpPr txBox="1"/>
          <p:nvPr/>
        </p:nvSpPr>
        <p:spPr>
          <a:xfrm>
            <a:off x="1415312" y="1116029"/>
            <a:ext cx="8449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Sposoby zagospodarowania osadów ściekowych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GUS - 30 sierpnia 2017 r.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 </a:t>
            </a:r>
            <a:r>
              <a:rPr lang="pl-PL" b="1" dirty="0"/>
              <a:t>Wielkość nakładów na środki trwałe służące ochronie środowiska w 2016 r. wyniosła ok. </a:t>
            </a:r>
            <a:r>
              <a:rPr lang="pl-PL" b="1" dirty="0">
                <a:solidFill>
                  <a:srgbClr val="FF0000"/>
                </a:solidFill>
              </a:rPr>
              <a:t>6,5 mld zł </a:t>
            </a:r>
            <a:r>
              <a:rPr lang="pl-PL" b="1" dirty="0"/>
              <a:t>(przy </a:t>
            </a:r>
            <a:r>
              <a:rPr lang="pl-PL" b="1" dirty="0">
                <a:solidFill>
                  <a:srgbClr val="00B050"/>
                </a:solidFill>
              </a:rPr>
              <a:t>15,2 mld zł w 2015 r.</a:t>
            </a:r>
            <a:r>
              <a:rPr lang="pl-PL" b="1" dirty="0"/>
              <a:t>), a nakłady na środki trwałe na gospodarkę wodną osiągnęły poziom ok. </a:t>
            </a:r>
            <a:r>
              <a:rPr lang="pl-PL" b="1" dirty="0">
                <a:solidFill>
                  <a:srgbClr val="FF0000"/>
                </a:solidFill>
              </a:rPr>
              <a:t>1,7 mld zł </a:t>
            </a:r>
            <a:r>
              <a:rPr lang="pl-PL" b="1" dirty="0"/>
              <a:t>(</a:t>
            </a:r>
            <a:r>
              <a:rPr lang="pl-PL" b="1" dirty="0">
                <a:solidFill>
                  <a:srgbClr val="00B050"/>
                </a:solidFill>
              </a:rPr>
              <a:t>3,3 mld zł w 2015 r.</a:t>
            </a:r>
            <a:r>
              <a:rPr lang="pl-PL" b="1" dirty="0"/>
              <a:t>). </a:t>
            </a:r>
            <a:endParaRPr lang="pl-PL" b="1" dirty="0" smtClean="0"/>
          </a:p>
          <a:p>
            <a:endParaRPr lang="pl-PL" dirty="0"/>
          </a:p>
          <a:p>
            <a:r>
              <a:rPr lang="pl-PL" b="1" dirty="0"/>
              <a:t>W roku 2016 nakłady na ochronę środowiska i gospodarkę wodną stanowiły odpowiednio </a:t>
            </a:r>
            <a:r>
              <a:rPr lang="pl-PL" b="1" dirty="0">
                <a:solidFill>
                  <a:srgbClr val="FF0000"/>
                </a:solidFill>
              </a:rPr>
              <a:t>0,35% i 0,09% PKB </a:t>
            </a:r>
            <a:r>
              <a:rPr lang="pl-PL" b="1" dirty="0"/>
              <a:t>(odpowiednio </a:t>
            </a:r>
            <a:r>
              <a:rPr lang="pl-PL" b="1" dirty="0">
                <a:solidFill>
                  <a:srgbClr val="00B050"/>
                </a:solidFill>
              </a:rPr>
              <a:t>0,84% i 0,18% w 2015 r.</a:t>
            </a:r>
            <a:r>
              <a:rPr lang="pl-PL" b="1" dirty="0"/>
              <a:t>).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13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446808"/>
              </p:ext>
            </p:extLst>
          </p:nvPr>
        </p:nvGraphicFramePr>
        <p:xfrm>
          <a:off x="0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3"/>
          <p:cNvSpPr txBox="1"/>
          <p:nvPr/>
        </p:nvSpPr>
        <p:spPr>
          <a:xfrm>
            <a:off x="1415312" y="1043533"/>
            <a:ext cx="8172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Nakłady na gospodarkę wodną i ściekową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9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088084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3"/>
          <p:cNvSpPr txBox="1"/>
          <p:nvPr/>
        </p:nvSpPr>
        <p:spPr>
          <a:xfrm>
            <a:off x="2840064" y="77157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Nakłady na ujęcia, doprowadzanie wody i budowę i modernizację stacji uzdatniania wody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5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5" name="pole tekstowe 3"/>
          <p:cNvSpPr txBox="1"/>
          <p:nvPr/>
        </p:nvSpPr>
        <p:spPr>
          <a:xfrm>
            <a:off x="215776" y="812700"/>
            <a:ext cx="1008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Struktura nakładów inwestycyjnych na gospodarkę wodną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337358"/>
              </p:ext>
            </p:extLst>
          </p:nvPr>
        </p:nvGraphicFramePr>
        <p:xfrm>
          <a:off x="215776" y="1274365"/>
          <a:ext cx="9793088" cy="5673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51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751963"/>
              </p:ext>
            </p:extLst>
          </p:nvPr>
        </p:nvGraphicFramePr>
        <p:xfrm>
          <a:off x="1" y="1043533"/>
          <a:ext cx="10080624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3"/>
          <p:cNvSpPr txBox="1"/>
          <p:nvPr/>
        </p:nvSpPr>
        <p:spPr>
          <a:xfrm>
            <a:off x="3168104" y="75025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Struktura nakładów inwestycyjnych na gospodarkę wodną w Polsce w latach 2002 - 2015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31" y="1043533"/>
            <a:ext cx="892297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767208"/>
              </p:ext>
            </p:extLst>
          </p:nvPr>
        </p:nvGraphicFramePr>
        <p:xfrm>
          <a:off x="1" y="1160447"/>
          <a:ext cx="10080624" cy="585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23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 smtClean="0"/>
          </a:p>
          <a:p>
            <a:pPr marL="0" indent="0" algn="ctr">
              <a:buNone/>
            </a:pPr>
            <a:r>
              <a:rPr lang="pl-PL" sz="4400" b="1" dirty="0"/>
              <a:t>Dziękuję za uwagę</a:t>
            </a:r>
          </a:p>
          <a:p>
            <a:pPr marL="0" indent="0" algn="ctr">
              <a:buNone/>
            </a:pPr>
            <a:endParaRPr lang="pl-PL" sz="4400" b="1" dirty="0"/>
          </a:p>
          <a:p>
            <a:pPr marL="0" indent="0" algn="ctr">
              <a:buNone/>
            </a:pPr>
            <a:r>
              <a:rPr lang="pl-PL" sz="2000" b="1" dirty="0"/>
              <a:t>t.rzepecki@tw.tarnow.pl</a:t>
            </a:r>
          </a:p>
        </p:txBody>
      </p:sp>
    </p:spTree>
    <p:extLst>
      <p:ext uri="{BB962C8B-B14F-4D97-AF65-F5344CB8AC3E}">
        <p14:creationId xmlns:p14="http://schemas.microsoft.com/office/powerpoint/2010/main" val="2293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56667" y="6637356"/>
            <a:ext cx="8811604" cy="30534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pl-PL" sz="1300" dirty="0"/>
              <a:t>* Sklasyfikowanych przez GUS w sekcji „pobór, uzdatnianie i dostarczanie wody”</a:t>
            </a: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4995112"/>
              </p:ext>
            </p:extLst>
          </p:nvPr>
        </p:nvGraphicFramePr>
        <p:xfrm>
          <a:off x="509323" y="1151837"/>
          <a:ext cx="9061979" cy="52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67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36051" y="6716731"/>
            <a:ext cx="9134219" cy="30534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pl-PL" sz="1300" dirty="0"/>
              <a:t>* Sklasyfikowanych przez GUS w sekcji „pobór, uzdatnianie i dostarczanie wody”</a:t>
            </a: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438315"/>
              </p:ext>
            </p:extLst>
          </p:nvPr>
        </p:nvGraphicFramePr>
        <p:xfrm>
          <a:off x="503529" y="1160447"/>
          <a:ext cx="9084469" cy="52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412979"/>
              </p:ext>
            </p:extLst>
          </p:nvPr>
        </p:nvGraphicFramePr>
        <p:xfrm>
          <a:off x="509323" y="1151837"/>
          <a:ext cx="9061979" cy="52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367904" y="126472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Book Antiqua" panose="02040602050305030304" pitchFamily="18" charset="0"/>
              </a:rPr>
              <a:t>Przedsiębiorstwa według form działalności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593137"/>
              </p:ext>
            </p:extLst>
          </p:nvPr>
        </p:nvGraphicFramePr>
        <p:xfrm>
          <a:off x="143768" y="1436902"/>
          <a:ext cx="9812210" cy="557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083"/>
                <a:gridCol w="752251"/>
                <a:gridCol w="736321"/>
                <a:gridCol w="736321"/>
                <a:gridCol w="803259"/>
                <a:gridCol w="754099"/>
                <a:gridCol w="736321"/>
                <a:gridCol w="784420"/>
                <a:gridCol w="690827"/>
                <a:gridCol w="690827"/>
                <a:gridCol w="690827"/>
                <a:gridCol w="690827"/>
                <a:gridCol w="690827"/>
              </a:tblGrid>
              <a:tr h="758759">
                <a:tc>
                  <a:txBody>
                    <a:bodyPr/>
                    <a:lstStyle/>
                    <a:p>
                      <a:pPr algn="ctr"/>
                      <a:r>
                        <a:rPr kumimoji="0" lang="pl-PL" sz="12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Wydajność wodociągu [m</a:t>
                      </a:r>
                      <a:r>
                        <a:rPr kumimoji="0" lang="pl-PL" sz="1200" b="1" kern="1200" baseline="300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pl-PL" sz="12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/d] </a:t>
                      </a: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2005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2006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2007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2008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2009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2010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2011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2012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2013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2014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2015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2016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100806" marR="100806" marT="50398" marB="50398" anchor="ctr"/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&lt; 100</a:t>
                      </a: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7 326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4 627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4 386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4 176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3 960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3 883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3 795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3 637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3 560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</a:tr>
              <a:tr h="69520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100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 – 1 000</a:t>
                      </a: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4 369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4 089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4 102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4 112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4 111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4 105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4 126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4 098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4 227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</a:tr>
              <a:tr h="670322">
                <a:tc>
                  <a:txBody>
                    <a:bodyPr/>
                    <a:lstStyle/>
                    <a:p>
                      <a:pPr algn="r"/>
                      <a:r>
                        <a:rPr kumimoji="0" lang="pl-PL" sz="14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1 000 </a:t>
                      </a:r>
                    </a:p>
                    <a:p>
                      <a:pPr algn="r"/>
                      <a:r>
                        <a:rPr kumimoji="0" lang="pl-PL" sz="14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– 10 000 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657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609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618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613</a:t>
                      </a: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605</a:t>
                      </a: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618</a:t>
                      </a: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630</a:t>
                      </a: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642</a:t>
                      </a: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646</a:t>
                      </a:r>
                    </a:p>
                  </a:txBody>
                  <a:tcPr marL="39688" marR="39688" marT="0" marB="0" anchor="ctr"/>
                </a:tc>
              </a:tr>
              <a:tr h="697161">
                <a:tc>
                  <a:txBody>
                    <a:bodyPr/>
                    <a:lstStyle/>
                    <a:p>
                      <a:pPr algn="r"/>
                      <a:r>
                        <a:rPr kumimoji="0" lang="pl-PL" sz="14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10 000 </a:t>
                      </a:r>
                    </a:p>
                    <a:p>
                      <a:pPr algn="r"/>
                      <a:r>
                        <a:rPr kumimoji="0" lang="pl-PL" sz="14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– 100 000 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58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58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60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60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68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54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64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61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58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</a:tr>
              <a:tr h="505145">
                <a:tc>
                  <a:txBody>
                    <a:bodyPr/>
                    <a:lstStyle/>
                    <a:p>
                      <a:pPr algn="r"/>
                      <a:r>
                        <a:rPr kumimoji="0" lang="pl-PL" sz="1400" b="1" kern="1200" baseline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&gt; 100 000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b.d.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5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5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6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5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5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4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</a:tr>
              <a:tr h="280764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Szkoły, JW, ZK, szpitale</a:t>
                      </a:r>
                      <a:endParaRPr lang="pl-PL" sz="14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-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-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-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-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2 932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2 858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2 590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2 675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2 718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2 788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2 650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2</a:t>
                      </a:r>
                      <a:r>
                        <a:rPr lang="pl-PL" sz="1300" b="1" baseline="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 851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</a:tr>
              <a:tr h="443942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Suma</a:t>
                      </a:r>
                      <a:r>
                        <a:rPr lang="pl-PL" sz="1200" b="1" baseline="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 max.</a:t>
                      </a:r>
                      <a:endParaRPr lang="pl-PL" sz="12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17 287</a:t>
                      </a:r>
                      <a:r>
                        <a:rPr lang="pl-PL" sz="1300" b="1" baseline="3000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  <a:sym typeface="Symbol"/>
                        </a:rPr>
                        <a:t>*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15 706</a:t>
                      </a:r>
                      <a:r>
                        <a:rPr lang="pl-PL" sz="1300" b="1" baseline="3000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*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13 926</a:t>
                      </a:r>
                      <a:r>
                        <a:rPr lang="pl-PL" sz="1300" b="1" baseline="3000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*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12 415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12 320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12 030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11 555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11 423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11 383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11 407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11 152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11</a:t>
                      </a:r>
                      <a:r>
                        <a:rPr lang="pl-PL" sz="1300" b="1" baseline="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 346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</a:tr>
              <a:tr h="443942">
                <a:tc>
                  <a:txBody>
                    <a:bodyPr/>
                    <a:lstStyle/>
                    <a:p>
                      <a:r>
                        <a:rPr kumimoji="0" lang="pl-PL" sz="2000" b="1" kern="1200" baseline="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SUMA</a:t>
                      </a:r>
                      <a:endParaRPr lang="pl-PL" sz="20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-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-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-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-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300" b="1" kern="1200" baseline="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9 388 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pl-PL" sz="1300" b="1" kern="1200" baseline="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ea typeface="+mn-ea"/>
                          <a:cs typeface="Arial" pitchFamily="34" charset="0"/>
                        </a:rPr>
                        <a:t>9 172 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8 965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8</a:t>
                      </a:r>
                      <a:r>
                        <a:rPr lang="pl-PL" sz="1300" b="1" baseline="0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 748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8 665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8 619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8 502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b="1" dirty="0" smtClean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  <a:cs typeface="Arial" pitchFamily="34" charset="0"/>
                        </a:rPr>
                        <a:t>8 495</a:t>
                      </a:r>
                      <a:endParaRPr lang="pl-PL" sz="1300" b="1" dirty="0">
                        <a:solidFill>
                          <a:srgbClr val="C00000"/>
                        </a:solidFill>
                        <a:latin typeface="Bookman Old Style" panose="02050604050505020204" pitchFamily="18" charset="0"/>
                        <a:cs typeface="Arial" pitchFamily="34" charset="0"/>
                      </a:endParaRPr>
                    </a:p>
                  </a:txBody>
                  <a:tcPr marL="39688" marR="39688" marT="0" marB="0" anchor="ctr"/>
                </a:tc>
              </a:tr>
            </a:tbl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28883" y="395461"/>
            <a:ext cx="9068191" cy="10318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4400" b="1" dirty="0">
                <a:latin typeface="Bookman Old Style" panose="02050604050505020204" pitchFamily="18" charset="0"/>
                <a:cs typeface="Arial" pitchFamily="34" charset="0"/>
              </a:rPr>
              <a:t>			Wodociągi w Polsce </a:t>
            </a:r>
            <a:br>
              <a:rPr lang="pl-PL" sz="4400" b="1" dirty="0">
                <a:latin typeface="Bookman Old Style" panose="02050604050505020204" pitchFamily="18" charset="0"/>
                <a:cs typeface="Arial" pitchFamily="34" charset="0"/>
              </a:rPr>
            </a:br>
            <a:r>
              <a:rPr lang="pl-PL" sz="1800" b="1" dirty="0">
                <a:latin typeface="Bookman Old Style" panose="02050604050505020204" pitchFamily="18" charset="0"/>
                <a:cs typeface="Arial" pitchFamily="34" charset="0"/>
              </a:rPr>
              <a:t>(Główny Inspektor Sanitarny – Stan sanitarny kraju na rok … 2007 – </a:t>
            </a:r>
            <a:r>
              <a:rPr lang="pl-PL" sz="1800" b="1" dirty="0" smtClean="0">
                <a:latin typeface="Bookman Old Style" panose="02050604050505020204" pitchFamily="18" charset="0"/>
                <a:cs typeface="Arial" pitchFamily="34" charset="0"/>
              </a:rPr>
              <a:t>2016)</a:t>
            </a:r>
            <a:endParaRPr lang="pl-PL" sz="1800" b="1" dirty="0"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935856" y="7020197"/>
            <a:ext cx="2737745" cy="2883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pl-PL" sz="1200" b="1" baseline="30000" dirty="0">
                <a:solidFill>
                  <a:srgbClr val="FF0000"/>
                </a:solidFill>
                <a:latin typeface="Bookman Old Style" panose="02050604050505020204" pitchFamily="18" charset="0"/>
              </a:rPr>
              <a:t>* </a:t>
            </a:r>
            <a:r>
              <a:rPr lang="pl-PL" sz="1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Tylko ujęcia wody podziemnej</a:t>
            </a:r>
            <a:endParaRPr lang="pl-PL" sz="1200" b="1" baseline="30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56350" y="6799930"/>
            <a:ext cx="8811604" cy="30534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pl-PL" sz="1300" b="1" dirty="0"/>
              <a:t>Źródło: Stan sanitarny kraju za rok … (2007 do </a:t>
            </a:r>
            <a:r>
              <a:rPr lang="pl-PL" sz="1300" b="1" dirty="0" smtClean="0"/>
              <a:t>2016) </a:t>
            </a:r>
            <a:r>
              <a:rPr lang="pl-PL" sz="1300" b="1" dirty="0"/>
              <a:t>Główny Inspektor Sanitarny </a:t>
            </a:r>
          </a:p>
        </p:txBody>
      </p:sp>
      <p:graphicFrame>
        <p:nvGraphicFramePr>
          <p:cNvPr id="7" name="Symbol zastępczy zawartości 6" title="Ilość wodociągów w Polsce w zależności od wydajności (m3/d)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72601"/>
              </p:ext>
            </p:extLst>
          </p:nvPr>
        </p:nvGraphicFramePr>
        <p:xfrm>
          <a:off x="0" y="1475580"/>
          <a:ext cx="10080625" cy="5629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5435" y="1160446"/>
            <a:ext cx="9072563" cy="476253"/>
          </a:xfrm>
        </p:spPr>
        <p:txBody>
          <a:bodyPr/>
          <a:lstStyle/>
          <a:p>
            <a:r>
              <a:rPr lang="pl-PL" sz="2600" b="1" dirty="0"/>
              <a:t>Ilość wodociągów o różnej wydajności (w m</a:t>
            </a:r>
            <a:r>
              <a:rPr lang="pl-PL" sz="2600" b="1" baseline="30000" dirty="0"/>
              <a:t>3</a:t>
            </a:r>
            <a:r>
              <a:rPr lang="pl-PL" sz="2600" b="1" dirty="0"/>
              <a:t>/d) w Polsce </a:t>
            </a:r>
          </a:p>
        </p:txBody>
      </p:sp>
    </p:spTree>
    <p:extLst>
      <p:ext uri="{BB962C8B-B14F-4D97-AF65-F5344CB8AC3E}">
        <p14:creationId xmlns:p14="http://schemas.microsoft.com/office/powerpoint/2010/main" val="31713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38125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25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082938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66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465434"/>
              </p:ext>
            </p:extLst>
          </p:nvPr>
        </p:nvGraphicFramePr>
        <p:xfrm>
          <a:off x="-1" y="104353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3"/>
          <p:cNvSpPr txBox="1"/>
          <p:nvPr/>
        </p:nvSpPr>
        <p:spPr>
          <a:xfrm>
            <a:off x="2376016" y="1140874"/>
            <a:ext cx="6696761" cy="461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smtClean="0">
                <a:latin typeface="Book Antiqua" panose="02040602050305030304" pitchFamily="18" charset="0"/>
              </a:rPr>
              <a:t>Zużycie wody na korzystającego w Polsce</a:t>
            </a:r>
            <a:endParaRPr lang="pl-PL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GWP">
  <a:themeElements>
    <a:clrScheme name="Kierownictw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3129139</TotalTime>
  <Words>859</Words>
  <Application>Microsoft Office PowerPoint</Application>
  <PresentationFormat>Niestandardowy</PresentationFormat>
  <Paragraphs>241</Paragraphs>
  <Slides>29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42" baseType="lpstr">
      <vt:lpstr>Microsoft YaHei</vt:lpstr>
      <vt:lpstr>Arial</vt:lpstr>
      <vt:lpstr>Book Antiqua</vt:lpstr>
      <vt:lpstr>Bookman Old Style</vt:lpstr>
      <vt:lpstr>Calibri</vt:lpstr>
      <vt:lpstr>Century Gothic</vt:lpstr>
      <vt:lpstr>Courier New</vt:lpstr>
      <vt:lpstr>Mangal</vt:lpstr>
      <vt:lpstr>msmincho</vt:lpstr>
      <vt:lpstr>Palatino Linotype</vt:lpstr>
      <vt:lpstr>Symbol</vt:lpstr>
      <vt:lpstr>Times New Roman</vt:lpstr>
      <vt:lpstr>IGWP</vt:lpstr>
      <vt:lpstr>Aktualna sytuacja  branży wod – kan w Polsce  na tle historii ostatnich lat</vt:lpstr>
      <vt:lpstr>Plan prezentacji</vt:lpstr>
      <vt:lpstr> </vt:lpstr>
      <vt:lpstr> </vt:lpstr>
      <vt:lpstr>   Wodociągi w Polsce  (Główny Inspektor Sanitarny – Stan sanitarny kraju na rok … 2007 – 2016)</vt:lpstr>
      <vt:lpstr>Ilość wodociągów o różnej wydajności (w m3/d) w Polsce </vt:lpstr>
      <vt:lpstr> </vt:lpstr>
      <vt:lpstr> </vt:lpstr>
      <vt:lpstr>Prezentacja programu PowerPoint</vt:lpstr>
      <vt:lpstr>Prezentacja programu PowerPoint</vt:lpstr>
      <vt:lpstr>Prezentacja programu PowerPoint</vt:lpstr>
      <vt:lpstr> </vt:lpstr>
      <vt:lpstr> </vt:lpstr>
      <vt:lpstr>Prezentacja programu PowerPoint</vt:lpstr>
      <vt:lpstr>Prezentacja programu PowerPoint</vt:lpstr>
      <vt:lpstr>Prezentacja programu PowerPoint</vt:lpstr>
      <vt:lpstr> </vt:lpstr>
      <vt:lpstr> </vt:lpstr>
      <vt:lpstr> </vt:lpstr>
      <vt:lpstr> </vt:lpstr>
      <vt:lpstr> </vt:lpstr>
      <vt:lpstr>GUS - 30 sierpnia 2017 r.</vt:lpstr>
      <vt:lpstr> </vt:lpstr>
      <vt:lpstr> </vt:lpstr>
      <vt:lpstr> </vt:lpstr>
      <vt:lpstr>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Strategia  Izby Gospodarczej  „Wodociągi Polskie” w zakresie w działań legislacyjnych</dc:title>
  <dc:creator>Paweł</dc:creator>
  <cp:lastModifiedBy>Tadeusz Rzepecki</cp:lastModifiedBy>
  <cp:revision>92</cp:revision>
  <dcterms:created xsi:type="dcterms:W3CDTF">2015-06-17T09:53:11Z</dcterms:created>
  <dcterms:modified xsi:type="dcterms:W3CDTF">2018-02-05T20:23:57Z</dcterms:modified>
</cp:coreProperties>
</file>