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758" r:id="rId5"/>
    <p:sldId id="1104" r:id="rId6"/>
    <p:sldId id="1103" r:id="rId7"/>
    <p:sldId id="1106" r:id="rId8"/>
    <p:sldId id="1157" r:id="rId9"/>
    <p:sldId id="1107" r:id="rId10"/>
    <p:sldId id="1108" r:id="rId11"/>
    <p:sldId id="1109" r:id="rId12"/>
    <p:sldId id="1110" r:id="rId13"/>
    <p:sldId id="1111" r:id="rId14"/>
    <p:sldId id="1112" r:id="rId15"/>
    <p:sldId id="1113" r:id="rId16"/>
    <p:sldId id="1114" r:id="rId17"/>
    <p:sldId id="1115" r:id="rId18"/>
    <p:sldId id="1116" r:id="rId19"/>
    <p:sldId id="1117" r:id="rId20"/>
    <p:sldId id="1118" r:id="rId21"/>
    <p:sldId id="1119" r:id="rId22"/>
    <p:sldId id="1120" r:id="rId23"/>
    <p:sldId id="1121" r:id="rId24"/>
    <p:sldId id="1122" r:id="rId25"/>
    <p:sldId id="1123" r:id="rId26"/>
    <p:sldId id="1124" r:id="rId27"/>
    <p:sldId id="1125" r:id="rId28"/>
    <p:sldId id="1126" r:id="rId29"/>
    <p:sldId id="1127" r:id="rId30"/>
    <p:sldId id="1128" r:id="rId31"/>
    <p:sldId id="1129" r:id="rId32"/>
    <p:sldId id="1130" r:id="rId33"/>
    <p:sldId id="1132" r:id="rId34"/>
    <p:sldId id="1133" r:id="rId35"/>
    <p:sldId id="1134" r:id="rId36"/>
    <p:sldId id="1135" r:id="rId37"/>
    <p:sldId id="1136" r:id="rId38"/>
    <p:sldId id="1137" r:id="rId39"/>
    <p:sldId id="1138" r:id="rId40"/>
    <p:sldId id="1139" r:id="rId41"/>
    <p:sldId id="1140" r:id="rId42"/>
    <p:sldId id="1141" r:id="rId43"/>
    <p:sldId id="1142" r:id="rId44"/>
    <p:sldId id="1143" r:id="rId45"/>
    <p:sldId id="1144" r:id="rId46"/>
    <p:sldId id="1145" r:id="rId47"/>
    <p:sldId id="1146" r:id="rId48"/>
    <p:sldId id="1147" r:id="rId49"/>
    <p:sldId id="1148" r:id="rId50"/>
    <p:sldId id="1149" r:id="rId51"/>
    <p:sldId id="1150" r:id="rId52"/>
    <p:sldId id="1151" r:id="rId53"/>
    <p:sldId id="1152" r:id="rId54"/>
    <p:sldId id="1153" r:id="rId55"/>
    <p:sldId id="1154" r:id="rId56"/>
    <p:sldId id="1155" r:id="rId57"/>
    <p:sldId id="1156" r:id="rId58"/>
    <p:sldId id="512" r:id="rId59"/>
  </p:sldIdLst>
  <p:sldSz cx="12192000" cy="6858000"/>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4041"/>
    <a:srgbClr val="E5C36E"/>
    <a:srgbClr val="EADDB5"/>
    <a:srgbClr val="752B2C"/>
    <a:srgbClr val="00B050"/>
    <a:srgbClr val="FCBCBC"/>
    <a:srgbClr val="CEB592"/>
    <a:srgbClr val="635050"/>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3002B-0DEF-46B0-949C-6E807DB03666}" v="3" dt="2019-12-12T06:51:05.535"/>
  </p1510:revLst>
</p1510:revInfo>
</file>

<file path=ppt/tableStyles.xml><?xml version="1.0" encoding="utf-8"?>
<a:tblStyleLst xmlns:a="http://schemas.openxmlformats.org/drawingml/2006/main" def="{5C22544A-7EE6-4342-B048-85BDC9FD1C3A}">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Styl jasny 2 — Ak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466" autoAdjust="0"/>
  </p:normalViewPr>
  <p:slideViewPr>
    <p:cSldViewPr snapToGrid="0" showGuides="1">
      <p:cViewPr varScale="1">
        <p:scale>
          <a:sx n="66" d="100"/>
          <a:sy n="66" d="100"/>
        </p:scale>
        <p:origin x="668"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3" d="100"/>
          <a:sy n="63" d="100"/>
        </p:scale>
        <p:origin x="1992" y="5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zy Martini" userId="14545e63-38bf-4e28-99bb-07c9089c15fc" providerId="ADAL" clId="{BA73002B-0DEF-46B0-949C-6E807DB03666}"/>
    <pc:docChg chg="undo custSel addSld modSld sldOrd">
      <pc:chgData name="Jerzy Martini" userId="14545e63-38bf-4e28-99bb-07c9089c15fc" providerId="ADAL" clId="{BA73002B-0DEF-46B0-949C-6E807DB03666}" dt="2019-12-12T06:54:36.336" v="465" actId="113"/>
      <pc:docMkLst>
        <pc:docMk/>
      </pc:docMkLst>
      <pc:sldChg chg="modSp">
        <pc:chgData name="Jerzy Martini" userId="14545e63-38bf-4e28-99bb-07c9089c15fc" providerId="ADAL" clId="{BA73002B-0DEF-46B0-949C-6E807DB03666}" dt="2019-12-12T06:13:21.372" v="19" actId="20577"/>
        <pc:sldMkLst>
          <pc:docMk/>
          <pc:sldMk cId="3750758709" sldId="1103"/>
        </pc:sldMkLst>
        <pc:spChg chg="mod">
          <ac:chgData name="Jerzy Martini" userId="14545e63-38bf-4e28-99bb-07c9089c15fc" providerId="ADAL" clId="{BA73002B-0DEF-46B0-949C-6E807DB03666}" dt="2019-12-12T06:13:21.372" v="19" actId="20577"/>
          <ac:spMkLst>
            <pc:docMk/>
            <pc:sldMk cId="3750758709" sldId="1103"/>
            <ac:spMk id="16" creationId="{00000000-0000-0000-0000-000000000000}"/>
          </ac:spMkLst>
        </pc:spChg>
      </pc:sldChg>
      <pc:sldChg chg="modSp">
        <pc:chgData name="Jerzy Martini" userId="14545e63-38bf-4e28-99bb-07c9089c15fc" providerId="ADAL" clId="{BA73002B-0DEF-46B0-949C-6E807DB03666}" dt="2019-12-12T06:40:09.488" v="21" actId="12"/>
        <pc:sldMkLst>
          <pc:docMk/>
          <pc:sldMk cId="3157556955" sldId="1107"/>
        </pc:sldMkLst>
        <pc:spChg chg="mod">
          <ac:chgData name="Jerzy Martini" userId="14545e63-38bf-4e28-99bb-07c9089c15fc" providerId="ADAL" clId="{BA73002B-0DEF-46B0-949C-6E807DB03666}" dt="2019-12-12T06:40:09.488" v="21" actId="12"/>
          <ac:spMkLst>
            <pc:docMk/>
            <pc:sldMk cId="3157556955" sldId="1107"/>
            <ac:spMk id="16" creationId="{00000000-0000-0000-0000-000000000000}"/>
          </ac:spMkLst>
        </pc:spChg>
      </pc:sldChg>
      <pc:sldChg chg="modSp">
        <pc:chgData name="Jerzy Martini" userId="14545e63-38bf-4e28-99bb-07c9089c15fc" providerId="ADAL" clId="{BA73002B-0DEF-46B0-949C-6E807DB03666}" dt="2019-12-12T06:40:47.207" v="50" actId="20577"/>
        <pc:sldMkLst>
          <pc:docMk/>
          <pc:sldMk cId="1711329392" sldId="1110"/>
        </pc:sldMkLst>
        <pc:spChg chg="mod">
          <ac:chgData name="Jerzy Martini" userId="14545e63-38bf-4e28-99bb-07c9089c15fc" providerId="ADAL" clId="{BA73002B-0DEF-46B0-949C-6E807DB03666}" dt="2019-12-12T06:40:47.207" v="50" actId="20577"/>
          <ac:spMkLst>
            <pc:docMk/>
            <pc:sldMk cId="1711329392" sldId="1110"/>
            <ac:spMk id="16" creationId="{00000000-0000-0000-0000-000000000000}"/>
          </ac:spMkLst>
        </pc:spChg>
      </pc:sldChg>
      <pc:sldChg chg="modSp">
        <pc:chgData name="Jerzy Martini" userId="14545e63-38bf-4e28-99bb-07c9089c15fc" providerId="ADAL" clId="{BA73002B-0DEF-46B0-949C-6E807DB03666}" dt="2019-12-12T06:46:06.116" v="314" actId="113"/>
        <pc:sldMkLst>
          <pc:docMk/>
          <pc:sldMk cId="3004534398" sldId="1119"/>
        </pc:sldMkLst>
        <pc:spChg chg="mod">
          <ac:chgData name="Jerzy Martini" userId="14545e63-38bf-4e28-99bb-07c9089c15fc" providerId="ADAL" clId="{BA73002B-0DEF-46B0-949C-6E807DB03666}" dt="2019-12-12T06:46:06.116" v="314" actId="113"/>
          <ac:spMkLst>
            <pc:docMk/>
            <pc:sldMk cId="3004534398" sldId="1119"/>
            <ac:spMk id="16" creationId="{00000000-0000-0000-0000-000000000000}"/>
          </ac:spMkLst>
        </pc:spChg>
      </pc:sldChg>
      <pc:sldChg chg="ord">
        <pc:chgData name="Jerzy Martini" userId="14545e63-38bf-4e28-99bb-07c9089c15fc" providerId="ADAL" clId="{BA73002B-0DEF-46B0-949C-6E807DB03666}" dt="2019-12-12T06:47:28.974" v="317" actId="20578"/>
        <pc:sldMkLst>
          <pc:docMk/>
          <pc:sldMk cId="201306130" sldId="1123"/>
        </pc:sldMkLst>
      </pc:sldChg>
      <pc:sldChg chg="modSp">
        <pc:chgData name="Jerzy Martini" userId="14545e63-38bf-4e28-99bb-07c9089c15fc" providerId="ADAL" clId="{BA73002B-0DEF-46B0-949C-6E807DB03666}" dt="2019-12-12T06:47:45.364" v="318" actId="113"/>
        <pc:sldMkLst>
          <pc:docMk/>
          <pc:sldMk cId="1511539155" sldId="1125"/>
        </pc:sldMkLst>
        <pc:spChg chg="mod">
          <ac:chgData name="Jerzy Martini" userId="14545e63-38bf-4e28-99bb-07c9089c15fc" providerId="ADAL" clId="{BA73002B-0DEF-46B0-949C-6E807DB03666}" dt="2019-12-12T06:47:45.364" v="318" actId="113"/>
          <ac:spMkLst>
            <pc:docMk/>
            <pc:sldMk cId="1511539155" sldId="1125"/>
            <ac:spMk id="16" creationId="{00000000-0000-0000-0000-000000000000}"/>
          </ac:spMkLst>
        </pc:spChg>
      </pc:sldChg>
      <pc:sldChg chg="modSp">
        <pc:chgData name="Jerzy Martini" userId="14545e63-38bf-4e28-99bb-07c9089c15fc" providerId="ADAL" clId="{BA73002B-0DEF-46B0-949C-6E807DB03666}" dt="2019-12-12T06:48:07.942" v="319" actId="113"/>
        <pc:sldMkLst>
          <pc:docMk/>
          <pc:sldMk cId="3007835192" sldId="1128"/>
        </pc:sldMkLst>
        <pc:spChg chg="mod">
          <ac:chgData name="Jerzy Martini" userId="14545e63-38bf-4e28-99bb-07c9089c15fc" providerId="ADAL" clId="{BA73002B-0DEF-46B0-949C-6E807DB03666}" dt="2019-12-12T06:48:07.942" v="319" actId="113"/>
          <ac:spMkLst>
            <pc:docMk/>
            <pc:sldMk cId="3007835192" sldId="1128"/>
            <ac:spMk id="16" creationId="{00000000-0000-0000-0000-000000000000}"/>
          </ac:spMkLst>
        </pc:spChg>
      </pc:sldChg>
      <pc:sldChg chg="modSp">
        <pc:chgData name="Jerzy Martini" userId="14545e63-38bf-4e28-99bb-07c9089c15fc" providerId="ADAL" clId="{BA73002B-0DEF-46B0-949C-6E807DB03666}" dt="2019-12-12T06:54:36.336" v="465" actId="113"/>
        <pc:sldMkLst>
          <pc:docMk/>
          <pc:sldMk cId="59417537" sldId="1136"/>
        </pc:sldMkLst>
        <pc:spChg chg="mod">
          <ac:chgData name="Jerzy Martini" userId="14545e63-38bf-4e28-99bb-07c9089c15fc" providerId="ADAL" clId="{BA73002B-0DEF-46B0-949C-6E807DB03666}" dt="2019-12-12T06:54:36.336" v="465" actId="113"/>
          <ac:spMkLst>
            <pc:docMk/>
            <pc:sldMk cId="59417537" sldId="1136"/>
            <ac:spMk id="16" creationId="{00000000-0000-0000-0000-000000000000}"/>
          </ac:spMkLst>
        </pc:spChg>
      </pc:sldChg>
      <pc:sldChg chg="modSp">
        <pc:chgData name="Jerzy Martini" userId="14545e63-38bf-4e28-99bb-07c9089c15fc" providerId="ADAL" clId="{BA73002B-0DEF-46B0-949C-6E807DB03666}" dt="2019-12-12T06:50:51.252" v="382" actId="6549"/>
        <pc:sldMkLst>
          <pc:docMk/>
          <pc:sldMk cId="1288197478" sldId="1144"/>
        </pc:sldMkLst>
        <pc:spChg chg="mod">
          <ac:chgData name="Jerzy Martini" userId="14545e63-38bf-4e28-99bb-07c9089c15fc" providerId="ADAL" clId="{BA73002B-0DEF-46B0-949C-6E807DB03666}" dt="2019-12-12T06:50:51.252" v="382" actId="6549"/>
          <ac:spMkLst>
            <pc:docMk/>
            <pc:sldMk cId="1288197478" sldId="1144"/>
            <ac:spMk id="16" creationId="{00000000-0000-0000-0000-000000000000}"/>
          </ac:spMkLst>
        </pc:spChg>
      </pc:sldChg>
      <pc:sldChg chg="modSp">
        <pc:chgData name="Jerzy Martini" userId="14545e63-38bf-4e28-99bb-07c9089c15fc" providerId="ADAL" clId="{BA73002B-0DEF-46B0-949C-6E807DB03666}" dt="2019-12-12T06:51:28.871" v="384" actId="6549"/>
        <pc:sldMkLst>
          <pc:docMk/>
          <pc:sldMk cId="765352027" sldId="1145"/>
        </pc:sldMkLst>
        <pc:spChg chg="mod">
          <ac:chgData name="Jerzy Martini" userId="14545e63-38bf-4e28-99bb-07c9089c15fc" providerId="ADAL" clId="{BA73002B-0DEF-46B0-949C-6E807DB03666}" dt="2019-12-12T06:51:28.871" v="384" actId="6549"/>
          <ac:spMkLst>
            <pc:docMk/>
            <pc:sldMk cId="765352027" sldId="1145"/>
            <ac:spMk id="16" creationId="{00000000-0000-0000-0000-000000000000}"/>
          </ac:spMkLst>
        </pc:spChg>
      </pc:sldChg>
      <pc:sldChg chg="modSp">
        <pc:chgData name="Jerzy Martini" userId="14545e63-38bf-4e28-99bb-07c9089c15fc" providerId="ADAL" clId="{BA73002B-0DEF-46B0-949C-6E807DB03666}" dt="2019-12-12T06:52:16.775" v="386" actId="5793"/>
        <pc:sldMkLst>
          <pc:docMk/>
          <pc:sldMk cId="2826954524" sldId="1148"/>
        </pc:sldMkLst>
        <pc:spChg chg="mod">
          <ac:chgData name="Jerzy Martini" userId="14545e63-38bf-4e28-99bb-07c9089c15fc" providerId="ADAL" clId="{BA73002B-0DEF-46B0-949C-6E807DB03666}" dt="2019-12-12T06:52:16.775" v="386" actId="5793"/>
          <ac:spMkLst>
            <pc:docMk/>
            <pc:sldMk cId="2826954524" sldId="1148"/>
            <ac:spMk id="16" creationId="{00000000-0000-0000-0000-000000000000}"/>
          </ac:spMkLst>
        </pc:spChg>
      </pc:sldChg>
      <pc:sldChg chg="modSp">
        <pc:chgData name="Jerzy Martini" userId="14545e63-38bf-4e28-99bb-07c9089c15fc" providerId="ADAL" clId="{BA73002B-0DEF-46B0-949C-6E807DB03666}" dt="2019-12-12T06:53:06.894" v="458" actId="20577"/>
        <pc:sldMkLst>
          <pc:docMk/>
          <pc:sldMk cId="2879400765" sldId="1150"/>
        </pc:sldMkLst>
        <pc:spChg chg="mod">
          <ac:chgData name="Jerzy Martini" userId="14545e63-38bf-4e28-99bb-07c9089c15fc" providerId="ADAL" clId="{BA73002B-0DEF-46B0-949C-6E807DB03666}" dt="2019-12-12T06:53:06.894" v="458" actId="20577"/>
          <ac:spMkLst>
            <pc:docMk/>
            <pc:sldMk cId="2879400765" sldId="1150"/>
            <ac:spMk id="16" creationId="{00000000-0000-0000-0000-000000000000}"/>
          </ac:spMkLst>
        </pc:spChg>
      </pc:sldChg>
      <pc:sldChg chg="modSp add">
        <pc:chgData name="Jerzy Martini" userId="14545e63-38bf-4e28-99bb-07c9089c15fc" providerId="ADAL" clId="{BA73002B-0DEF-46B0-949C-6E807DB03666}" dt="2019-12-12T06:42:25.189" v="249" actId="108"/>
        <pc:sldMkLst>
          <pc:docMk/>
          <pc:sldMk cId="1026848320" sldId="1157"/>
        </pc:sldMkLst>
        <pc:spChg chg="mod">
          <ac:chgData name="Jerzy Martini" userId="14545e63-38bf-4e28-99bb-07c9089c15fc" providerId="ADAL" clId="{BA73002B-0DEF-46B0-949C-6E807DB03666}" dt="2019-12-12T06:42:25.189" v="249" actId="108"/>
          <ac:spMkLst>
            <pc:docMk/>
            <pc:sldMk cId="1026848320" sldId="1157"/>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5660" cy="498135"/>
          </a:xfrm>
          <a:prstGeom prst="rect">
            <a:avLst/>
          </a:prstGeom>
        </p:spPr>
        <p:txBody>
          <a:bodyPr vert="horz" lIns="92117" tIns="46058" rIns="92117" bIns="46058" rtlCol="0"/>
          <a:lstStyle>
            <a:lvl1pPr algn="l">
              <a:defRPr sz="1200"/>
            </a:lvl1pPr>
          </a:lstStyle>
          <a:p>
            <a:endParaRPr lang="pl-PL"/>
          </a:p>
        </p:txBody>
      </p:sp>
      <p:sp>
        <p:nvSpPr>
          <p:cNvPr id="3" name="Symbol zastępczy daty 2"/>
          <p:cNvSpPr>
            <a:spLocks noGrp="1"/>
          </p:cNvSpPr>
          <p:nvPr>
            <p:ph type="dt" idx="1"/>
          </p:nvPr>
        </p:nvSpPr>
        <p:spPr>
          <a:xfrm>
            <a:off x="3850442" y="1"/>
            <a:ext cx="2945660" cy="498135"/>
          </a:xfrm>
          <a:prstGeom prst="rect">
            <a:avLst/>
          </a:prstGeom>
        </p:spPr>
        <p:txBody>
          <a:bodyPr vert="horz" lIns="92117" tIns="46058" rIns="92117" bIns="46058" rtlCol="0"/>
          <a:lstStyle>
            <a:lvl1pPr algn="r">
              <a:defRPr sz="1200"/>
            </a:lvl1pPr>
          </a:lstStyle>
          <a:p>
            <a:fld id="{999978D0-847E-44B8-B7EA-72F6D0F1652F}" type="datetimeFigureOut">
              <a:rPr lang="pl-PL" smtClean="0"/>
              <a:t>12.12.2019</a:t>
            </a:fld>
            <a:endParaRPr lang="pl-PL"/>
          </a:p>
        </p:txBody>
      </p:sp>
      <p:sp>
        <p:nvSpPr>
          <p:cNvPr id="4" name="Symbol zastępczy obrazu slajdu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17" tIns="46058" rIns="92117" bIns="46058" rtlCol="0" anchor="ctr"/>
          <a:lstStyle/>
          <a:p>
            <a:endParaRPr lang="pl-PL"/>
          </a:p>
        </p:txBody>
      </p:sp>
      <p:sp>
        <p:nvSpPr>
          <p:cNvPr id="5" name="Symbol zastępczy notatek 4"/>
          <p:cNvSpPr>
            <a:spLocks noGrp="1"/>
          </p:cNvSpPr>
          <p:nvPr>
            <p:ph type="body" sz="quarter" idx="3"/>
          </p:nvPr>
        </p:nvSpPr>
        <p:spPr>
          <a:xfrm>
            <a:off x="679768" y="4777959"/>
            <a:ext cx="5438140" cy="3909239"/>
          </a:xfrm>
          <a:prstGeom prst="rect">
            <a:avLst/>
          </a:prstGeom>
        </p:spPr>
        <p:txBody>
          <a:bodyPr vert="horz" lIns="92117" tIns="46058" rIns="92117" bIns="46058"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30092"/>
            <a:ext cx="2945660" cy="498134"/>
          </a:xfrm>
          <a:prstGeom prst="rect">
            <a:avLst/>
          </a:prstGeom>
        </p:spPr>
        <p:txBody>
          <a:bodyPr vert="horz" lIns="92117" tIns="46058" rIns="92117" bIns="460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2" y="9430092"/>
            <a:ext cx="2945660" cy="498134"/>
          </a:xfrm>
          <a:prstGeom prst="rect">
            <a:avLst/>
          </a:prstGeom>
        </p:spPr>
        <p:txBody>
          <a:bodyPr vert="horz" lIns="92117" tIns="46058" rIns="92117" bIns="46058" rtlCol="0" anchor="b"/>
          <a:lstStyle>
            <a:lvl1pPr algn="r">
              <a:defRPr sz="1200"/>
            </a:lvl1pPr>
          </a:lstStyle>
          <a:p>
            <a:fld id="{A2C4636B-548D-40E6-BE30-F98F54522283}" type="slidenum">
              <a:rPr lang="pl-PL" smtClean="0"/>
              <a:t>‹#›</a:t>
            </a:fld>
            <a:endParaRPr lang="pl-PL"/>
          </a:p>
        </p:txBody>
      </p:sp>
    </p:spTree>
    <p:extLst>
      <p:ext uri="{BB962C8B-B14F-4D97-AF65-F5344CB8AC3E}">
        <p14:creationId xmlns:p14="http://schemas.microsoft.com/office/powerpoint/2010/main" val="416401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2C4636B-548D-40E6-BE30-F98F54522283}" type="slidenum">
              <a:rPr lang="pl-PL" smtClean="0"/>
              <a:t>1</a:t>
            </a:fld>
            <a:endParaRPr lang="pl-PL" dirty="0"/>
          </a:p>
        </p:txBody>
      </p:sp>
    </p:spTree>
    <p:extLst>
      <p:ext uri="{BB962C8B-B14F-4D97-AF65-F5344CB8AC3E}">
        <p14:creationId xmlns:p14="http://schemas.microsoft.com/office/powerpoint/2010/main" val="42568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2C4636B-548D-40E6-BE30-F98F54522283}" type="slidenum">
              <a:rPr lang="pl-PL" smtClean="0"/>
              <a:t>55</a:t>
            </a:fld>
            <a:endParaRPr lang="pl-PL"/>
          </a:p>
        </p:txBody>
      </p:sp>
    </p:spTree>
    <p:extLst>
      <p:ext uri="{BB962C8B-B14F-4D97-AF65-F5344CB8AC3E}">
        <p14:creationId xmlns:p14="http://schemas.microsoft.com/office/powerpoint/2010/main" val="398081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1CBA86-3959-49C9-9C0F-FD9093DEDD4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40B8C0B2-8A43-4355-8D50-F7B4612E1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4A0D477-213E-4590-ADF2-7AEB6A324899}"/>
              </a:ext>
            </a:extLst>
          </p:cNvPr>
          <p:cNvSpPr>
            <a:spLocks noGrp="1"/>
          </p:cNvSpPr>
          <p:nvPr>
            <p:ph type="dt" sz="half" idx="10"/>
          </p:nvPr>
        </p:nvSpPr>
        <p:spPr/>
        <p:txBody>
          <a:bodyPr/>
          <a:lstStyle/>
          <a:p>
            <a:fld id="{9D4C3BC4-BDE5-4DA1-AD01-21120EEBB115}" type="datetime1">
              <a:rPr lang="pl-PL" smtClean="0"/>
              <a:t>12.12.2019</a:t>
            </a:fld>
            <a:endParaRPr lang="pl-PL"/>
          </a:p>
        </p:txBody>
      </p:sp>
      <p:sp>
        <p:nvSpPr>
          <p:cNvPr id="5" name="Symbol zastępczy stopki 4">
            <a:extLst>
              <a:ext uri="{FF2B5EF4-FFF2-40B4-BE49-F238E27FC236}">
                <a16:creationId xmlns:a16="http://schemas.microsoft.com/office/drawing/2014/main" id="{DE67AEBC-9D69-40BA-809B-6596C71CF0F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03E3A60-E0B5-47D8-B65C-2F585D0EF7D3}"/>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400634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7505D8-EFB1-474C-BA39-1D0061B88A7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FCC284D0-14FF-4732-B28B-6573073D001E}"/>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F5E915C-F78C-4EFA-88F4-040893B05C17}"/>
              </a:ext>
            </a:extLst>
          </p:cNvPr>
          <p:cNvSpPr>
            <a:spLocks noGrp="1"/>
          </p:cNvSpPr>
          <p:nvPr>
            <p:ph type="dt" sz="half" idx="10"/>
          </p:nvPr>
        </p:nvSpPr>
        <p:spPr/>
        <p:txBody>
          <a:bodyPr/>
          <a:lstStyle/>
          <a:p>
            <a:fld id="{65272737-B302-421C-AC46-9049112CB456}" type="datetime1">
              <a:rPr lang="pl-PL" smtClean="0"/>
              <a:t>12.12.2019</a:t>
            </a:fld>
            <a:endParaRPr lang="pl-PL"/>
          </a:p>
        </p:txBody>
      </p:sp>
      <p:sp>
        <p:nvSpPr>
          <p:cNvPr id="5" name="Symbol zastępczy stopki 4">
            <a:extLst>
              <a:ext uri="{FF2B5EF4-FFF2-40B4-BE49-F238E27FC236}">
                <a16:creationId xmlns:a16="http://schemas.microsoft.com/office/drawing/2014/main" id="{5A317EDB-362D-4ABD-AD25-FDB5A2BF461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80F7576-1C26-4B9A-89D9-EE063667607F}"/>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372697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FFE4C3B-AF54-4D3C-B747-F5B77B8DCA4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638FE0FB-FBF9-4C5F-948A-A9B843EFE17E}"/>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B85F17B-0ABC-43B7-AC51-42C633EABBBB}"/>
              </a:ext>
            </a:extLst>
          </p:cNvPr>
          <p:cNvSpPr>
            <a:spLocks noGrp="1"/>
          </p:cNvSpPr>
          <p:nvPr>
            <p:ph type="dt" sz="half" idx="10"/>
          </p:nvPr>
        </p:nvSpPr>
        <p:spPr/>
        <p:txBody>
          <a:bodyPr/>
          <a:lstStyle/>
          <a:p>
            <a:fld id="{18C33E65-A861-4A04-AA02-AB70CD424F32}" type="datetime1">
              <a:rPr lang="pl-PL" smtClean="0"/>
              <a:t>12.12.2019</a:t>
            </a:fld>
            <a:endParaRPr lang="pl-PL"/>
          </a:p>
        </p:txBody>
      </p:sp>
      <p:sp>
        <p:nvSpPr>
          <p:cNvPr id="5" name="Symbol zastępczy stopki 4">
            <a:extLst>
              <a:ext uri="{FF2B5EF4-FFF2-40B4-BE49-F238E27FC236}">
                <a16:creationId xmlns:a16="http://schemas.microsoft.com/office/drawing/2014/main" id="{21479D66-0E64-40BF-8894-CF315CF4B66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BC4AA0E-64CA-4E5F-8499-38B4C083A889}"/>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374343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5D35F2-F3F1-4813-B431-0E6C69389D4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B62D452-528F-4293-B44F-F85D685F77E2}"/>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4DF5ABE-F1EE-4648-8D3F-43F4A3DD44A9}"/>
              </a:ext>
            </a:extLst>
          </p:cNvPr>
          <p:cNvSpPr>
            <a:spLocks noGrp="1"/>
          </p:cNvSpPr>
          <p:nvPr>
            <p:ph type="dt" sz="half" idx="10"/>
          </p:nvPr>
        </p:nvSpPr>
        <p:spPr/>
        <p:txBody>
          <a:bodyPr/>
          <a:lstStyle/>
          <a:p>
            <a:fld id="{3910FBD5-7EC6-46AB-8B8E-191744300EA7}" type="datetime1">
              <a:rPr lang="pl-PL" smtClean="0"/>
              <a:t>12.12.2019</a:t>
            </a:fld>
            <a:endParaRPr lang="pl-PL"/>
          </a:p>
        </p:txBody>
      </p:sp>
      <p:sp>
        <p:nvSpPr>
          <p:cNvPr id="5" name="Symbol zastępczy stopki 4">
            <a:extLst>
              <a:ext uri="{FF2B5EF4-FFF2-40B4-BE49-F238E27FC236}">
                <a16:creationId xmlns:a16="http://schemas.microsoft.com/office/drawing/2014/main" id="{28D72D3D-6D37-4400-BF8F-62FEB269C92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87DA5BF-A50D-42FC-A02F-2A99A58B152A}"/>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228861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DBDC99-CCA2-4502-85A6-2EE6639E4A0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5B2A9D5D-7C2A-47DD-B700-8ADA77265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5809678C-4D79-4834-9431-644AEC30F236}"/>
              </a:ext>
            </a:extLst>
          </p:cNvPr>
          <p:cNvSpPr>
            <a:spLocks noGrp="1"/>
          </p:cNvSpPr>
          <p:nvPr>
            <p:ph type="dt" sz="half" idx="10"/>
          </p:nvPr>
        </p:nvSpPr>
        <p:spPr/>
        <p:txBody>
          <a:bodyPr/>
          <a:lstStyle/>
          <a:p>
            <a:fld id="{54183B33-56A3-4561-8449-9C8751384C0E}" type="datetime1">
              <a:rPr lang="pl-PL" smtClean="0"/>
              <a:t>12.12.2019</a:t>
            </a:fld>
            <a:endParaRPr lang="pl-PL"/>
          </a:p>
        </p:txBody>
      </p:sp>
      <p:sp>
        <p:nvSpPr>
          <p:cNvPr id="5" name="Symbol zastępczy stopki 4">
            <a:extLst>
              <a:ext uri="{FF2B5EF4-FFF2-40B4-BE49-F238E27FC236}">
                <a16:creationId xmlns:a16="http://schemas.microsoft.com/office/drawing/2014/main" id="{DD8A83B4-11C4-44D0-A786-823099DE57A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004991D-1C62-4C83-A459-451CB6F5B5A4}"/>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88509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AE7134-0A42-450A-93DC-31F2DE89CC0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3C56169-EBD9-4BB5-977B-074D6B5EDFDB}"/>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5726BD1-CB63-4124-98CE-B4A91DFC2782}"/>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AE07E76-3509-4503-988C-B7102BE55EB0}"/>
              </a:ext>
            </a:extLst>
          </p:cNvPr>
          <p:cNvSpPr>
            <a:spLocks noGrp="1"/>
          </p:cNvSpPr>
          <p:nvPr>
            <p:ph type="dt" sz="half" idx="10"/>
          </p:nvPr>
        </p:nvSpPr>
        <p:spPr/>
        <p:txBody>
          <a:bodyPr/>
          <a:lstStyle/>
          <a:p>
            <a:fld id="{8AC1D142-C669-4E49-9C00-DCD8CACD72F7}" type="datetime1">
              <a:rPr lang="pl-PL" smtClean="0"/>
              <a:t>12.12.2019</a:t>
            </a:fld>
            <a:endParaRPr lang="pl-PL"/>
          </a:p>
        </p:txBody>
      </p:sp>
      <p:sp>
        <p:nvSpPr>
          <p:cNvPr id="6" name="Symbol zastępczy stopki 5">
            <a:extLst>
              <a:ext uri="{FF2B5EF4-FFF2-40B4-BE49-F238E27FC236}">
                <a16:creationId xmlns:a16="http://schemas.microsoft.com/office/drawing/2014/main" id="{76DC0A94-8575-49B3-9028-755C88CD1AD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72D7CE2-F51E-4A36-843F-EFEAE55C19E3}"/>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161096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28C83A-15D3-4C77-8629-3885473BE167}"/>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6573C4B-7CA4-4F16-9159-2F8B868E8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D4DAC9EF-693A-40B5-89B0-EE9D0A1DEBAB}"/>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D54542A-2BA4-4147-99D4-6822085D9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039D6CF1-5F11-4584-AFFE-AD3B031475D4}"/>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EEC8943-A8B8-4A0F-A882-A44F9A66AD80}"/>
              </a:ext>
            </a:extLst>
          </p:cNvPr>
          <p:cNvSpPr>
            <a:spLocks noGrp="1"/>
          </p:cNvSpPr>
          <p:nvPr>
            <p:ph type="dt" sz="half" idx="10"/>
          </p:nvPr>
        </p:nvSpPr>
        <p:spPr/>
        <p:txBody>
          <a:bodyPr/>
          <a:lstStyle/>
          <a:p>
            <a:fld id="{FC078157-7D7B-445A-B9BC-225C86E1FAEA}" type="datetime1">
              <a:rPr lang="pl-PL" smtClean="0"/>
              <a:t>12.12.2019</a:t>
            </a:fld>
            <a:endParaRPr lang="pl-PL"/>
          </a:p>
        </p:txBody>
      </p:sp>
      <p:sp>
        <p:nvSpPr>
          <p:cNvPr id="8" name="Symbol zastępczy stopki 7">
            <a:extLst>
              <a:ext uri="{FF2B5EF4-FFF2-40B4-BE49-F238E27FC236}">
                <a16:creationId xmlns:a16="http://schemas.microsoft.com/office/drawing/2014/main" id="{A3DF0911-7300-4EC7-89D7-C35F2C0A29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E474EF72-94FC-4DC3-A78A-275407CF705D}"/>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54052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606D2C-DCC6-4FA5-BB7F-5BE98D15EF1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73FF449-07C5-4FD1-AD2E-0B1DD4A2ABFB}"/>
              </a:ext>
            </a:extLst>
          </p:cNvPr>
          <p:cNvSpPr>
            <a:spLocks noGrp="1"/>
          </p:cNvSpPr>
          <p:nvPr>
            <p:ph type="dt" sz="half" idx="10"/>
          </p:nvPr>
        </p:nvSpPr>
        <p:spPr/>
        <p:txBody>
          <a:bodyPr/>
          <a:lstStyle/>
          <a:p>
            <a:fld id="{AEC37D62-0064-423C-B3C2-6758771BF20E}" type="datetime1">
              <a:rPr lang="pl-PL" smtClean="0"/>
              <a:t>12.12.2019</a:t>
            </a:fld>
            <a:endParaRPr lang="pl-PL"/>
          </a:p>
        </p:txBody>
      </p:sp>
      <p:sp>
        <p:nvSpPr>
          <p:cNvPr id="4" name="Symbol zastępczy stopki 3">
            <a:extLst>
              <a:ext uri="{FF2B5EF4-FFF2-40B4-BE49-F238E27FC236}">
                <a16:creationId xmlns:a16="http://schemas.microsoft.com/office/drawing/2014/main" id="{41A7C9D1-E6F6-4CE1-9D8E-79F33A62E166}"/>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8F8D0BE-E67D-4B45-8316-5D9250CB18DE}"/>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125209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CB5F4D0-9A8B-4779-B095-733A81336804}"/>
              </a:ext>
            </a:extLst>
          </p:cNvPr>
          <p:cNvSpPr>
            <a:spLocks noGrp="1"/>
          </p:cNvSpPr>
          <p:nvPr>
            <p:ph type="dt" sz="half" idx="10"/>
          </p:nvPr>
        </p:nvSpPr>
        <p:spPr/>
        <p:txBody>
          <a:bodyPr/>
          <a:lstStyle/>
          <a:p>
            <a:fld id="{622C7018-A525-419B-885E-93A96F79208C}" type="datetime1">
              <a:rPr lang="pl-PL" smtClean="0"/>
              <a:t>12.12.2019</a:t>
            </a:fld>
            <a:endParaRPr lang="pl-PL"/>
          </a:p>
        </p:txBody>
      </p:sp>
      <p:sp>
        <p:nvSpPr>
          <p:cNvPr id="3" name="Symbol zastępczy stopki 2">
            <a:extLst>
              <a:ext uri="{FF2B5EF4-FFF2-40B4-BE49-F238E27FC236}">
                <a16:creationId xmlns:a16="http://schemas.microsoft.com/office/drawing/2014/main" id="{89966C6F-2B2F-4118-A116-D1DDD21C6A2E}"/>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CFA545B-9B70-4E88-A4ED-C28298A0985C}"/>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307687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D9E7CB-817A-4E26-88F6-8F0E59F1B67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C95D6D8-0432-458B-8F06-3C776C6D1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686ED9CD-0C3D-4CD5-8FF2-84C3D6A9A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6C74D75A-057C-432C-A43B-7315F63A8C19}"/>
              </a:ext>
            </a:extLst>
          </p:cNvPr>
          <p:cNvSpPr>
            <a:spLocks noGrp="1"/>
          </p:cNvSpPr>
          <p:nvPr>
            <p:ph type="dt" sz="half" idx="10"/>
          </p:nvPr>
        </p:nvSpPr>
        <p:spPr/>
        <p:txBody>
          <a:bodyPr/>
          <a:lstStyle/>
          <a:p>
            <a:fld id="{19DF6E09-E68F-47B1-B0A0-5F6F208F9B95}" type="datetime1">
              <a:rPr lang="pl-PL" smtClean="0"/>
              <a:t>12.12.2019</a:t>
            </a:fld>
            <a:endParaRPr lang="pl-PL"/>
          </a:p>
        </p:txBody>
      </p:sp>
      <p:sp>
        <p:nvSpPr>
          <p:cNvPr id="6" name="Symbol zastępczy stopki 5">
            <a:extLst>
              <a:ext uri="{FF2B5EF4-FFF2-40B4-BE49-F238E27FC236}">
                <a16:creationId xmlns:a16="http://schemas.microsoft.com/office/drawing/2014/main" id="{9AFD953A-94D3-47DC-8884-BF45D1EE67A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EF7F47A-B146-46EE-978B-85836996609F}"/>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83992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D3BE59-7714-4055-80C3-EDA08D581E2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9367F92-F3AF-4F78-B27D-BB948CC47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ADEE6D-E7E3-494C-990E-F8A26E3F9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49EFD014-FEBA-4465-908F-D74BDABCC861}"/>
              </a:ext>
            </a:extLst>
          </p:cNvPr>
          <p:cNvSpPr>
            <a:spLocks noGrp="1"/>
          </p:cNvSpPr>
          <p:nvPr>
            <p:ph type="dt" sz="half" idx="10"/>
          </p:nvPr>
        </p:nvSpPr>
        <p:spPr/>
        <p:txBody>
          <a:bodyPr/>
          <a:lstStyle/>
          <a:p>
            <a:fld id="{10AD6D8B-6B63-43D8-8875-255021BBC751}" type="datetime1">
              <a:rPr lang="pl-PL" smtClean="0"/>
              <a:t>12.12.2019</a:t>
            </a:fld>
            <a:endParaRPr lang="pl-PL"/>
          </a:p>
        </p:txBody>
      </p:sp>
      <p:sp>
        <p:nvSpPr>
          <p:cNvPr id="6" name="Symbol zastępczy stopki 5">
            <a:extLst>
              <a:ext uri="{FF2B5EF4-FFF2-40B4-BE49-F238E27FC236}">
                <a16:creationId xmlns:a16="http://schemas.microsoft.com/office/drawing/2014/main" id="{3C459B92-32B7-43F5-8851-D8D0E7F048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32FCFE1-5681-474F-8FDC-ACB91E5ED9F7}"/>
              </a:ext>
            </a:extLst>
          </p:cNvPr>
          <p:cNvSpPr>
            <a:spLocks noGrp="1"/>
          </p:cNvSpPr>
          <p:nvPr>
            <p:ph type="sldNum" sz="quarter" idx="12"/>
          </p:nvPr>
        </p:nvSpPr>
        <p:spPr/>
        <p:txBody>
          <a:bodyPr/>
          <a:lstStyle/>
          <a:p>
            <a:fld id="{6958817F-70AD-4499-99DB-0F24397D2DCD}" type="slidenum">
              <a:rPr lang="pl-PL" smtClean="0"/>
              <a:t>‹#›</a:t>
            </a:fld>
            <a:endParaRPr lang="pl-PL"/>
          </a:p>
        </p:txBody>
      </p:sp>
    </p:spTree>
    <p:extLst>
      <p:ext uri="{BB962C8B-B14F-4D97-AF65-F5344CB8AC3E}">
        <p14:creationId xmlns:p14="http://schemas.microsoft.com/office/powerpoint/2010/main" val="345769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056C147-17DF-4116-9E3F-16331DD18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4942B43-A56D-47A0-8487-BC30B59796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2CFBB1B-2E7B-429D-9332-52AFB30E2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FBDB8-B03F-45BE-A762-901EE58E34D2}" type="datetime1">
              <a:rPr lang="pl-PL" smtClean="0"/>
              <a:t>12.12.2019</a:t>
            </a:fld>
            <a:endParaRPr lang="pl-PL"/>
          </a:p>
        </p:txBody>
      </p:sp>
      <p:sp>
        <p:nvSpPr>
          <p:cNvPr id="5" name="Symbol zastępczy stopki 4">
            <a:extLst>
              <a:ext uri="{FF2B5EF4-FFF2-40B4-BE49-F238E27FC236}">
                <a16:creationId xmlns:a16="http://schemas.microsoft.com/office/drawing/2014/main" id="{BB75FACA-1219-45A1-9891-8BBA7359ED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7C5EE40-C0D8-409F-A36B-AD7DA39EB9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8817F-70AD-4499-99DB-0F24397D2DCD}" type="slidenum">
              <a:rPr lang="pl-PL" smtClean="0"/>
              <a:t>‹#›</a:t>
            </a:fld>
            <a:endParaRPr lang="pl-PL"/>
          </a:p>
        </p:txBody>
      </p:sp>
    </p:spTree>
    <p:extLst>
      <p:ext uri="{BB962C8B-B14F-4D97-AF65-F5344CB8AC3E}">
        <p14:creationId xmlns:p14="http://schemas.microsoft.com/office/powerpoint/2010/main" val="415265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v.pl/web/kas/api-wykazu-podatnikow-vat"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l-test.mf.gov.pl:9091/wykaz-podatnikow/"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mailto:jerzy.martini@martinitax.p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mailto:jerzy.martini@martinitax.p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39">
            <a:extLst>
              <a:ext uri="{FF2B5EF4-FFF2-40B4-BE49-F238E27FC236}">
                <a16:creationId xmlns:a16="http://schemas.microsoft.com/office/drawing/2014/main" id="{66D527CC-B8CD-4283-9E1D-CEEB6E1FDE05}"/>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6" name="Obraz 5">
            <a:extLst>
              <a:ext uri="{FF2B5EF4-FFF2-40B4-BE49-F238E27FC236}">
                <a16:creationId xmlns:a16="http://schemas.microsoft.com/office/drawing/2014/main" id="{9F3D3592-70FB-48DA-92D6-71ADA00988AF}"/>
              </a:ext>
            </a:extLst>
          </p:cNvPr>
          <p:cNvPicPr>
            <a:picLocks noChangeAspect="1"/>
          </p:cNvPicPr>
          <p:nvPr/>
        </p:nvPicPr>
        <p:blipFill rotWithShape="1">
          <a:blip r:embed="rId3"/>
          <a:srcRect l="3917" t="14286" r="6342" b="14285"/>
          <a:stretch/>
        </p:blipFill>
        <p:spPr bwMode="auto">
          <a:xfrm>
            <a:off x="9500564" y="901144"/>
            <a:ext cx="2586510" cy="699056"/>
          </a:xfrm>
          <a:prstGeom prst="rect">
            <a:avLst/>
          </a:prstGeom>
          <a:noFill/>
          <a:ln w="9525">
            <a:noFill/>
            <a:miter lim="800000"/>
            <a:headEnd/>
            <a:tailEnd/>
          </a:ln>
          <a:effectLst/>
        </p:spPr>
      </p:pic>
      <p:sp>
        <p:nvSpPr>
          <p:cNvPr id="10" name="Shape 139">
            <a:extLst>
              <a:ext uri="{FF2B5EF4-FFF2-40B4-BE49-F238E27FC236}">
                <a16:creationId xmlns:a16="http://schemas.microsoft.com/office/drawing/2014/main" id="{725F505A-40B2-4566-87F0-73AB9877AA4D}"/>
              </a:ext>
            </a:extLst>
          </p:cNvPr>
          <p:cNvSpPr/>
          <p:nvPr/>
        </p:nvSpPr>
        <p:spPr>
          <a:xfrm>
            <a:off x="1" y="5007936"/>
            <a:ext cx="1850064" cy="1850064"/>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sp>
        <p:nvSpPr>
          <p:cNvPr id="12" name="Podtytuł 2">
            <a:extLst>
              <a:ext uri="{FF2B5EF4-FFF2-40B4-BE49-F238E27FC236}">
                <a16:creationId xmlns:a16="http://schemas.microsoft.com/office/drawing/2014/main" id="{9FE73379-DF23-4376-BE62-FB7D6D6D50AB}"/>
              </a:ext>
            </a:extLst>
          </p:cNvPr>
          <p:cNvSpPr txBox="1">
            <a:spLocks/>
          </p:cNvSpPr>
          <p:nvPr/>
        </p:nvSpPr>
        <p:spPr>
          <a:xfrm>
            <a:off x="1524000" y="6009686"/>
            <a:ext cx="9144000" cy="40643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l-PL" dirty="0"/>
          </a:p>
        </p:txBody>
      </p:sp>
      <p:sp>
        <p:nvSpPr>
          <p:cNvPr id="3" name="Symbol zastępczy numeru slajdu 2"/>
          <p:cNvSpPr>
            <a:spLocks noGrp="1"/>
          </p:cNvSpPr>
          <p:nvPr>
            <p:ph type="sldNum" sz="quarter" idx="12"/>
          </p:nvPr>
        </p:nvSpPr>
        <p:spPr/>
        <p:txBody>
          <a:bodyPr/>
          <a:lstStyle/>
          <a:p>
            <a:fld id="{6958817F-70AD-4499-99DB-0F24397D2DCD}" type="slidenum">
              <a:rPr lang="pl-PL" smtClean="0"/>
              <a:t>1</a:t>
            </a:fld>
            <a:endParaRPr lang="pl-PL" dirty="0"/>
          </a:p>
        </p:txBody>
      </p:sp>
      <p:sp>
        <p:nvSpPr>
          <p:cNvPr id="11" name="Tytuł 1">
            <a:extLst>
              <a:ext uri="{FF2B5EF4-FFF2-40B4-BE49-F238E27FC236}">
                <a16:creationId xmlns:a16="http://schemas.microsoft.com/office/drawing/2014/main" id="{601E3A59-F8EE-4263-960D-D862D9640BD6}"/>
              </a:ext>
            </a:extLst>
          </p:cNvPr>
          <p:cNvSpPr>
            <a:spLocks noGrp="1"/>
          </p:cNvSpPr>
          <p:nvPr>
            <p:ph type="ctrTitle"/>
          </p:nvPr>
        </p:nvSpPr>
        <p:spPr>
          <a:xfrm>
            <a:off x="373487" y="1122362"/>
            <a:ext cx="10294513" cy="3885574"/>
          </a:xfrm>
        </p:spPr>
        <p:txBody>
          <a:bodyPr>
            <a:noAutofit/>
          </a:bodyPr>
          <a:lstStyle/>
          <a:p>
            <a:pPr marL="0" indent="0"/>
            <a:r>
              <a:rPr lang="pl-PL" sz="5400" b="1" dirty="0">
                <a:solidFill>
                  <a:srgbClr val="834041"/>
                </a:solidFill>
                <a:latin typeface="+mn-lt"/>
              </a:rPr>
              <a:t>VAT </a:t>
            </a:r>
            <a:br>
              <a:rPr lang="pl-PL" sz="5400" b="1" dirty="0">
                <a:solidFill>
                  <a:srgbClr val="834041"/>
                </a:solidFill>
                <a:latin typeface="+mn-lt"/>
              </a:rPr>
            </a:br>
            <a:r>
              <a:rPr lang="pl-PL" sz="5400" b="1" dirty="0">
                <a:solidFill>
                  <a:srgbClr val="834041"/>
                </a:solidFill>
                <a:latin typeface="+mn-lt"/>
              </a:rPr>
              <a:t>2019 – 2020</a:t>
            </a:r>
            <a:br>
              <a:rPr lang="pl-PL" sz="5400" b="1" dirty="0">
                <a:solidFill>
                  <a:srgbClr val="834041"/>
                </a:solidFill>
                <a:latin typeface="+mn-lt"/>
              </a:rPr>
            </a:br>
            <a:br>
              <a:rPr lang="pl-PL" sz="5400" b="1" dirty="0">
                <a:solidFill>
                  <a:srgbClr val="834041"/>
                </a:solidFill>
                <a:latin typeface="+mn-lt"/>
              </a:rPr>
            </a:br>
            <a:r>
              <a:rPr lang="pl-PL" sz="5400" b="1" dirty="0">
                <a:solidFill>
                  <a:srgbClr val="834041"/>
                </a:solidFill>
                <a:latin typeface="+mn-lt"/>
              </a:rPr>
              <a:t>Jerzy Martini</a:t>
            </a:r>
          </a:p>
        </p:txBody>
      </p:sp>
    </p:spTree>
    <p:extLst>
      <p:ext uri="{BB962C8B-B14F-4D97-AF65-F5344CB8AC3E}">
        <p14:creationId xmlns:p14="http://schemas.microsoft.com/office/powerpoint/2010/main" val="39410775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„Biała lista” podatników VAT</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lstStyle/>
          <a:p>
            <a:pPr marL="285750" lvl="1" algn="just" defTabSz="762000">
              <a:spcBef>
                <a:spcPts val="0"/>
              </a:spcBef>
              <a:buClr>
                <a:srgbClr val="C00000"/>
              </a:buClr>
              <a:buSzPct val="100000"/>
            </a:pPr>
            <a:r>
              <a:rPr lang="pl-PL" sz="1600" b="1" dirty="0"/>
              <a:t>Podstawowe założenia nowelizacji</a:t>
            </a:r>
          </a:p>
          <a:p>
            <a:pPr marL="285750" lvl="1" algn="just" defTabSz="762000">
              <a:spcBef>
                <a:spcPts val="0"/>
              </a:spcBef>
              <a:buClr>
                <a:srgbClr val="C00000"/>
              </a:buClr>
              <a:buSzPct val="100000"/>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Utworzenie jednego wykazu podatników VAT na bazie dotychczasowych trzech odrębnych, umożliwiającego weryfikację w szczególności historii rejestracji VAT kontrahenta i jego numeru rachunku bankowego;</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Narzędzie dla podatników ułatwiające dochowanie należytej staranności/uszczelniające system VAT;</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Sankcje za dokonanie płatności na rachunek inny, niż ujawniony w wykazie (od 1 stycznia 2020 r.);</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10</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291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„Biała lista” podatników VAT</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lstStyle/>
          <a:p>
            <a:pPr marL="285750" lvl="1" algn="just" defTabSz="762000">
              <a:spcBef>
                <a:spcPts val="0"/>
              </a:spcBef>
              <a:buClr>
                <a:srgbClr val="C00000"/>
              </a:buClr>
              <a:buSzPct val="100000"/>
            </a:pPr>
            <a:r>
              <a:rPr lang="pl-PL" sz="1600" dirty="0"/>
              <a:t>„Biała lista” – prowadzony przez Szefa KAS elektroniczny wykaz podmiotów:</a:t>
            </a:r>
          </a:p>
          <a:p>
            <a:pPr marL="742950" lvl="2" indent="-285750" algn="just" defTabSz="762000">
              <a:spcBef>
                <a:spcPts val="0"/>
              </a:spcBef>
              <a:buClr>
                <a:srgbClr val="C00000"/>
              </a:buClr>
              <a:buSzPct val="100000"/>
              <a:buFont typeface="Calibri" panose="020F0502020204030204" pitchFamily="34" charset="0"/>
              <a:buChar char="-"/>
            </a:pPr>
            <a:r>
              <a:rPr lang="pl-PL" sz="1600" dirty="0"/>
              <a:t>w odniesieniu do których naczelnik US </a:t>
            </a:r>
            <a:r>
              <a:rPr lang="pl-PL" sz="1600" b="1" dirty="0"/>
              <a:t>nie dokonał rejestracji </a:t>
            </a:r>
            <a:r>
              <a:rPr lang="pl-PL" sz="1600" dirty="0"/>
              <a:t>albo które </a:t>
            </a:r>
            <a:r>
              <a:rPr lang="pl-PL" sz="1600" b="1" dirty="0"/>
              <a:t>wykreślił</a:t>
            </a:r>
            <a:r>
              <a:rPr lang="pl-PL" sz="1600" dirty="0"/>
              <a:t> z rejestru jako podatników VAT,</a:t>
            </a:r>
          </a:p>
          <a:p>
            <a:pPr marL="742950" lvl="2" indent="-285750" algn="just" defTabSz="762000">
              <a:spcBef>
                <a:spcPts val="0"/>
              </a:spcBef>
              <a:buClr>
                <a:srgbClr val="C00000"/>
              </a:buClr>
              <a:buSzPct val="100000"/>
              <a:buFont typeface="Calibri" panose="020F0502020204030204" pitchFamily="34" charset="0"/>
              <a:buChar char="-"/>
            </a:pPr>
            <a:r>
              <a:rPr lang="pl-PL" sz="1600" b="1" dirty="0"/>
              <a:t>zarejestrowanych</a:t>
            </a:r>
            <a:r>
              <a:rPr lang="pl-PL" sz="1600" dirty="0"/>
              <a:t> jako podatnicy VAT, w tym podmiotów, których rejestracja została przywrócona.</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285750" lvl="1" algn="just" defTabSz="762000">
              <a:spcBef>
                <a:spcPts val="0"/>
              </a:spcBef>
              <a:buClr>
                <a:srgbClr val="C00000"/>
              </a:buClr>
              <a:buSzPct val="100000"/>
            </a:pPr>
            <a:r>
              <a:rPr lang="pl-PL" sz="1600" dirty="0"/>
              <a:t>Wykaz dostępny np.:</a:t>
            </a:r>
          </a:p>
          <a:p>
            <a:pPr marL="742950" lvl="2" indent="-285750" algn="just" defTabSz="762000">
              <a:spcBef>
                <a:spcPts val="0"/>
              </a:spcBef>
              <a:buClr>
                <a:srgbClr val="C00000"/>
              </a:buClr>
              <a:buSzPct val="100000"/>
              <a:buFont typeface="Calibri" panose="020F0502020204030204" pitchFamily="34" charset="0"/>
              <a:buChar char="-"/>
            </a:pPr>
            <a:r>
              <a:rPr lang="pl-PL" sz="1600" dirty="0"/>
              <a:t>https://www.podatki.gov.pl/wykaz-podatnikow-vat-wyszukiwarka.</a:t>
            </a:r>
          </a:p>
          <a:p>
            <a:pPr algn="just">
              <a:spcBef>
                <a:spcPts val="0"/>
              </a:spcBef>
              <a:buClr>
                <a:srgbClr val="C00000"/>
              </a:buClr>
            </a:pPr>
            <a:endParaRPr lang="pl-PL" sz="1600" dirty="0"/>
          </a:p>
          <a:p>
            <a:pPr marL="285750" lvl="1" algn="just" defTabSz="762000">
              <a:spcBef>
                <a:spcPts val="0"/>
              </a:spcBef>
              <a:buClr>
                <a:srgbClr val="C00000"/>
              </a:buClr>
              <a:buSzPct val="100000"/>
            </a:pPr>
            <a:r>
              <a:rPr lang="pl-PL" sz="1600" dirty="0"/>
              <a:t>Aktualizacja na bieżąco (raz na dobę w każdy dzień roboczy).</a:t>
            </a:r>
          </a:p>
          <a:p>
            <a:pPr marL="285750" lvl="1" algn="just" defTabSz="762000">
              <a:spcBef>
                <a:spcPts val="0"/>
              </a:spcBef>
              <a:buClr>
                <a:srgbClr val="C00000"/>
              </a:buClr>
              <a:buSzPct val="100000"/>
            </a:pPr>
            <a:endParaRPr lang="pl-PL" sz="1600" dirty="0"/>
          </a:p>
          <a:p>
            <a:pPr marL="285750" lvl="1" algn="just" defTabSz="762000">
              <a:spcBef>
                <a:spcPts val="0"/>
              </a:spcBef>
              <a:buClr>
                <a:srgbClr val="C00000"/>
              </a:buClr>
              <a:buSzPct val="100000"/>
            </a:pPr>
            <a:r>
              <a:rPr lang="pl-PL" sz="1600" dirty="0"/>
              <a:t>Możliwość zweryfikowania danych na wybrany dzień przypadających nie wcześniej niż w okresie </a:t>
            </a:r>
            <a:br>
              <a:rPr lang="pl-PL" sz="1600" dirty="0"/>
            </a:br>
            <a:r>
              <a:rPr lang="pl-PL" sz="1600" dirty="0"/>
              <a:t>5 lat poprzedzających rok, w którym kontrahent jest sprawdzany, wg stanu na wybrany dzień.</a:t>
            </a:r>
          </a:p>
          <a:p>
            <a:pPr marL="285750" lvl="1" algn="just" defTabSz="762000">
              <a:spcBef>
                <a:spcPts val="0"/>
              </a:spcBef>
              <a:buClr>
                <a:srgbClr val="C00000"/>
              </a:buClr>
              <a:buSzPct val="100000"/>
            </a:pPr>
            <a:endParaRPr lang="pl-PL" sz="1600" dirty="0"/>
          </a:p>
          <a:p>
            <a:pPr marL="285750" lvl="1" algn="just" defTabSz="762000">
              <a:spcBef>
                <a:spcPts val="0"/>
              </a:spcBef>
              <a:buClr>
                <a:srgbClr val="C00000"/>
              </a:buClr>
              <a:buSzPct val="100000"/>
            </a:pPr>
            <a:r>
              <a:rPr lang="pl-PL" sz="1600" dirty="0"/>
              <a:t>Wyszukiwanie wg NIP, REGON, numer konta bankowego lub nazwy (w tym fragmentu).</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11</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136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Sprawdzanie danych podatnika</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lstStyle/>
          <a:p>
            <a:pPr marL="0" indent="0" algn="ctr">
              <a:buNone/>
            </a:pPr>
            <a:r>
              <a:rPr lang="pl-PL" sz="2200" u="sng" dirty="0">
                <a:hlinkClick r:id="rId2"/>
              </a:rPr>
              <a:t>https://www.gov.pl/web/kas/api-wykazu-podatnikow-vat</a:t>
            </a:r>
            <a:endParaRPr lang="pl-PL" sz="2200" dirty="0"/>
          </a:p>
          <a:p>
            <a:endParaRPr lang="pl-PL" sz="2400" dirty="0"/>
          </a:p>
          <a:p>
            <a:pPr algn="just"/>
            <a:r>
              <a:rPr lang="pl-PL" sz="1600" dirty="0"/>
              <a:t>Ministerstwo Finansów udostępnia opis interfejsu programistycznego API nowego Wykazu podatników VAT, tj. wykazu podmiotów zarejestrowanych, niezarejestrowanych oraz wykreślonych </a:t>
            </a:r>
            <a:br>
              <a:rPr lang="pl-PL" sz="1600" dirty="0"/>
            </a:br>
            <a:r>
              <a:rPr lang="pl-PL" sz="1600" dirty="0"/>
              <a:t>i przywróconych do rejestru VAT.</a:t>
            </a:r>
          </a:p>
          <a:p>
            <a:pPr algn="just"/>
            <a:r>
              <a:rPr lang="pl-PL" sz="1600" dirty="0"/>
              <a:t>Interfejs programistyczny API jest obecnie w fazie testów wewnętrznych, dlatego też może jeszcze ulec zmianom.</a:t>
            </a:r>
          </a:p>
          <a:p>
            <a:pPr algn="just"/>
            <a:r>
              <a:rPr lang="pl-PL" sz="1600" dirty="0"/>
              <a:t>W listopadzie 2019 r. planowana jest publikacja pliku tekstowego do pobierania przez użytkowników, który zawiera pełną listę par NIP-rachunek, co pozwala na masową weryfikację transakcji w systemach finansowo-księgowych. Lista będzie także uwzględniać możliwość weryfikacji rachunków powiązanych z rachunkami rozliczeniowymi w połączeniu z identyfikatorem podatkowym podmiotu.</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12</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3"/>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4"/>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9391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Sprawdzanie danych podatnika</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algn="just"/>
            <a:r>
              <a:rPr lang="pl-PL" sz="1600" b="1" dirty="0"/>
              <a:t>Metodę pełną „</a:t>
            </a:r>
            <a:r>
              <a:rPr lang="pl-PL" sz="1600" b="1" dirty="0" err="1"/>
              <a:t>search</a:t>
            </a:r>
            <a:r>
              <a:rPr lang="pl-PL" sz="1600" b="1" dirty="0"/>
              <a:t>” </a:t>
            </a:r>
            <a:r>
              <a:rPr lang="pl-PL" sz="1600" dirty="0"/>
              <a:t>- parametry: NIP, fragment nazwy, REGON lub numer rachunku bankowego oraz dzień, na jaki mają być wyświetlone informacje o podmiocie. Wynik - cały zakres danych </a:t>
            </a:r>
            <a:br>
              <a:rPr lang="pl-PL" sz="1600" dirty="0"/>
            </a:br>
            <a:r>
              <a:rPr lang="pl-PL" sz="1600" dirty="0"/>
              <a:t>z Wykazu o podmiotach.</a:t>
            </a:r>
          </a:p>
          <a:p>
            <a:pPr algn="just"/>
            <a:r>
              <a:rPr lang="pl-PL" sz="1600" b="1" dirty="0"/>
              <a:t>Metodę uproszczoną „</a:t>
            </a:r>
            <a:r>
              <a:rPr lang="pl-PL" sz="1600" b="1" dirty="0" err="1"/>
              <a:t>check</a:t>
            </a:r>
            <a:r>
              <a:rPr lang="pl-PL" sz="1600" b="1" dirty="0"/>
              <a:t>”, </a:t>
            </a:r>
            <a:r>
              <a:rPr lang="pl-PL" sz="1600" dirty="0"/>
              <a:t>która poprzez API skrócone będzie łączyła cię z Wykazem </a:t>
            </a:r>
            <a:br>
              <a:rPr lang="pl-PL" sz="1600" dirty="0"/>
            </a:br>
            <a:r>
              <a:rPr lang="pl-PL" sz="1600" dirty="0"/>
              <a:t>po wprowadzeniu parametrów zapytania:</a:t>
            </a:r>
          </a:p>
          <a:p>
            <a:pPr algn="just"/>
            <a:r>
              <a:rPr lang="pl-PL" sz="1600" dirty="0"/>
              <a:t>NIP lub REGON; NUMER RACHUNKU; DATA na jaki dzień ma być udzielona odpowiedź.</a:t>
            </a:r>
          </a:p>
          <a:p>
            <a:pPr algn="just"/>
            <a:r>
              <a:rPr lang="pl-PL" sz="1600" dirty="0"/>
              <a:t>Wynik: TAK lub NIE → informacje, które oznaczają, że dany rachunek przypisany jest (lub nie jest) </a:t>
            </a:r>
            <a:br>
              <a:rPr lang="pl-PL" sz="1600" dirty="0"/>
            </a:br>
            <a:r>
              <a:rPr lang="pl-PL" sz="1600" dirty="0"/>
              <a:t>do wyspecyfikowanego numeru podmiotu (w dniu DATA).</a:t>
            </a:r>
          </a:p>
          <a:p>
            <a:pPr algn="just"/>
            <a:r>
              <a:rPr lang="pl-PL" sz="1600" b="1" dirty="0"/>
              <a:t>Adres testowy API: </a:t>
            </a:r>
            <a:r>
              <a:rPr lang="pl-PL" sz="1600" u="sng" dirty="0">
                <a:hlinkClick r:id="rId2"/>
              </a:rPr>
              <a:t>https://wl-test.mf.gov.pl:9091/wykaz-podatnikow/</a:t>
            </a:r>
            <a:endParaRPr lang="pl-PL" sz="1600" u="sng" dirty="0"/>
          </a:p>
          <a:p>
            <a:pPr algn="just"/>
            <a:endParaRPr lang="pl-PL" sz="1600" dirty="0"/>
          </a:p>
          <a:p>
            <a:pPr algn="just"/>
            <a:r>
              <a:rPr lang="pl-PL" sz="1600" dirty="0"/>
              <a:t>Zgodnie z informacją zamieszczoną na stronie MF - korzystanie z API jest limitowane. </a:t>
            </a:r>
            <a:br>
              <a:rPr lang="pl-PL" sz="1600" dirty="0"/>
            </a:br>
            <a:r>
              <a:rPr lang="pl-PL" sz="1600" dirty="0"/>
              <a:t>Przy wykorzystaniu metody „</a:t>
            </a:r>
            <a:r>
              <a:rPr lang="pl-PL" sz="1600" dirty="0" err="1"/>
              <a:t>search</a:t>
            </a:r>
            <a:r>
              <a:rPr lang="pl-PL" sz="1600" dirty="0"/>
              <a:t>” możesz złożyć 10 zapytań o maksymalnie 30 podmiotów jednocześnie, natomiast przy wykorzystaniu metody „</a:t>
            </a:r>
            <a:r>
              <a:rPr lang="pl-PL" sz="1600" dirty="0" err="1"/>
              <a:t>check</a:t>
            </a:r>
            <a:r>
              <a:rPr lang="pl-PL" sz="1600" dirty="0"/>
              <a:t>” możesz zapytać o 1 podmiot. </a:t>
            </a:r>
            <a:br>
              <a:rPr lang="pl-PL" sz="1600" dirty="0"/>
            </a:br>
            <a:r>
              <a:rPr lang="pl-PL" sz="1600" dirty="0"/>
              <a:t>Po wyczerpaniu tego limitu dostęp do API będzie zablokowany do godziny 0:00.</a:t>
            </a:r>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13</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3"/>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4"/>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57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Sprawdzanie danych podatnika</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285750" lvl="1" algn="just" defTabSz="762000">
              <a:spcBef>
                <a:spcPts val="0"/>
              </a:spcBef>
              <a:buClr>
                <a:srgbClr val="C00000"/>
              </a:buClr>
              <a:buSzPct val="100000"/>
            </a:pPr>
            <a:r>
              <a:rPr lang="pl-PL" sz="1600" dirty="0"/>
              <a:t>Wykaz </a:t>
            </a:r>
            <a:r>
              <a:rPr lang="pl-PL" sz="1600" b="1" dirty="0"/>
              <a:t>obejmuje następujące dane </a:t>
            </a:r>
            <a:r>
              <a:rPr lang="pl-PL" sz="1600" dirty="0"/>
              <a:t>o podatnikach:</a:t>
            </a:r>
          </a:p>
          <a:p>
            <a:pPr marL="742950" lvl="2" indent="-285750" algn="just" defTabSz="762000">
              <a:spcBef>
                <a:spcPts val="0"/>
              </a:spcBef>
              <a:buClr>
                <a:srgbClr val="C00000"/>
              </a:buClr>
              <a:buSzPct val="100000"/>
              <a:buFont typeface="Calibri" panose="020F0502020204030204" pitchFamily="34" charset="0"/>
              <a:buChar char="-"/>
            </a:pPr>
            <a:r>
              <a:rPr lang="pl-PL" sz="1600" dirty="0"/>
              <a:t>firmę (nazwę) lub imię i nazwisko;</a:t>
            </a:r>
          </a:p>
          <a:p>
            <a:pPr marL="742950" lvl="2" indent="-285750" algn="just" defTabSz="762000">
              <a:spcBef>
                <a:spcPts val="0"/>
              </a:spcBef>
              <a:buClr>
                <a:srgbClr val="C00000"/>
              </a:buClr>
              <a:buSzPct val="100000"/>
              <a:buFont typeface="Calibri" panose="020F0502020204030204" pitchFamily="34" charset="0"/>
              <a:buChar char="-"/>
            </a:pPr>
            <a:r>
              <a:rPr lang="pl-PL" sz="1600" dirty="0"/>
              <a:t>numer, za pomocą którego podmiot został zidentyfikowany na potrzeby podatku, jeżeli taki numer został przyznany;</a:t>
            </a:r>
          </a:p>
          <a:p>
            <a:pPr marL="742950" lvl="2" indent="-285750" algn="just" defTabSz="762000">
              <a:spcBef>
                <a:spcPts val="0"/>
              </a:spcBef>
              <a:buClr>
                <a:srgbClr val="C00000"/>
              </a:buClr>
              <a:buSzPct val="100000"/>
              <a:buFont typeface="Calibri" panose="020F0502020204030204" pitchFamily="34" charset="0"/>
              <a:buChar char="-"/>
            </a:pPr>
            <a:r>
              <a:rPr lang="pl-PL" sz="1600" dirty="0"/>
              <a:t>status podmiotu:</a:t>
            </a:r>
          </a:p>
          <a:p>
            <a:pPr marL="1200150" lvl="3" indent="-285750" algn="just" defTabSz="762000">
              <a:spcBef>
                <a:spcPts val="0"/>
              </a:spcBef>
              <a:buClr>
                <a:srgbClr val="C00000"/>
              </a:buClr>
              <a:buSzPct val="100000"/>
              <a:buFont typeface="Calibri" panose="020F0502020204030204" pitchFamily="34" charset="0"/>
              <a:buChar char="-"/>
            </a:pPr>
            <a:r>
              <a:rPr lang="pl-PL" sz="1600" dirty="0"/>
              <a:t>w odniesieniu do którego nie dokonano rejestracji albo który wykreślono z rejestru jako podatnika VAT,</a:t>
            </a:r>
          </a:p>
          <a:p>
            <a:pPr marL="1200150" lvl="3" indent="-285750" algn="just" defTabSz="762000">
              <a:spcBef>
                <a:spcPts val="0"/>
              </a:spcBef>
              <a:buClr>
                <a:srgbClr val="C00000"/>
              </a:buClr>
              <a:buSzPct val="100000"/>
              <a:buFont typeface="Calibri" panose="020F0502020204030204" pitchFamily="34" charset="0"/>
              <a:buChar char="-"/>
            </a:pPr>
            <a:r>
              <a:rPr lang="pl-PL" sz="1600" dirty="0"/>
              <a:t>zarejestrowanego jako "podatnik VAT czynny" albo "podatnik VAT zwolniony", w tym podmiotu, którego rejestracja została przywrócona;</a:t>
            </a:r>
          </a:p>
          <a:p>
            <a:pPr marL="742950" lvl="2" indent="-285750" algn="just" defTabSz="762000">
              <a:spcBef>
                <a:spcPts val="0"/>
              </a:spcBef>
              <a:buClr>
                <a:srgbClr val="C00000"/>
              </a:buClr>
              <a:buSzPct val="100000"/>
              <a:buFont typeface="Calibri" panose="020F0502020204030204" pitchFamily="34" charset="0"/>
              <a:buChar char="-"/>
            </a:pPr>
            <a:r>
              <a:rPr lang="pl-PL" sz="1600" dirty="0"/>
              <a:t>numer identyfikacyjny REGON, o ile został nadany;</a:t>
            </a:r>
          </a:p>
          <a:p>
            <a:pPr marL="742950" lvl="2" indent="-285750" algn="just" defTabSz="762000">
              <a:spcBef>
                <a:spcPts val="0"/>
              </a:spcBef>
              <a:buClr>
                <a:srgbClr val="C00000"/>
              </a:buClr>
              <a:buSzPct val="100000"/>
              <a:buFont typeface="Calibri" panose="020F0502020204030204" pitchFamily="34" charset="0"/>
              <a:buChar char="-"/>
            </a:pPr>
            <a:r>
              <a:rPr lang="pl-PL" sz="1600" dirty="0"/>
              <a:t>numer PESEL, o ile podmiot posiada (</a:t>
            </a:r>
            <a:r>
              <a:rPr lang="pl-PL" sz="1600" u="sng" dirty="0"/>
              <a:t>nie dotyczy podatników zarejestrowanych i podmiotów wykreślonych z rejestru urzędu z uwagi na zawieszenie </a:t>
            </a:r>
            <a:r>
              <a:rPr lang="pl-PL" sz="1600" u="sng" dirty="0" err="1"/>
              <a:t>dz.g</a:t>
            </a:r>
            <a:r>
              <a:rPr lang="pl-PL" sz="1600" dirty="0"/>
              <a:t>.);</a:t>
            </a:r>
          </a:p>
          <a:p>
            <a:pPr marL="742950" lvl="2" indent="-285750" algn="just" defTabSz="762000">
              <a:spcBef>
                <a:spcPts val="0"/>
              </a:spcBef>
              <a:buClr>
                <a:srgbClr val="C00000"/>
              </a:buClr>
              <a:buSzPct val="100000"/>
              <a:buFont typeface="Calibri" panose="020F0502020204030204" pitchFamily="34" charset="0"/>
              <a:buChar char="-"/>
            </a:pPr>
            <a:r>
              <a:rPr lang="pl-PL" sz="1600" dirty="0"/>
              <a:t>numer w Krajowym Rejestrze Sądowym, o ile został nadany;</a:t>
            </a:r>
          </a:p>
          <a:p>
            <a:pPr marL="742950" lvl="2" indent="-285750" algn="just" defTabSz="762000">
              <a:spcBef>
                <a:spcPts val="0"/>
              </a:spcBef>
              <a:buClr>
                <a:srgbClr val="C00000"/>
              </a:buClr>
              <a:buSzPct val="100000"/>
              <a:buFont typeface="Calibri" panose="020F0502020204030204" pitchFamily="34" charset="0"/>
              <a:buChar char="-"/>
            </a:pPr>
            <a:r>
              <a:rPr lang="pl-PL" sz="1600" dirty="0"/>
              <a:t>adres siedziby - w przypadku podmiotu niebędącego osobą fizyczną;</a:t>
            </a:r>
          </a:p>
          <a:p>
            <a:pPr marL="742950" lvl="2" indent="-285750" algn="just" defTabSz="762000">
              <a:spcBef>
                <a:spcPts val="0"/>
              </a:spcBef>
              <a:buClr>
                <a:srgbClr val="C00000"/>
              </a:buClr>
              <a:buSzPct val="100000"/>
              <a:buFont typeface="Calibri" panose="020F0502020204030204" pitchFamily="34" charset="0"/>
              <a:buChar char="-"/>
            </a:pPr>
            <a:r>
              <a:rPr lang="pl-PL" sz="1600" dirty="0"/>
              <a:t>adres stałego miejsca prowadzenia działalności albo adres miejsca zamieszkania, w przypadku nieposiadania stałego miejsca prowadzenia działalności - w odniesieniu do osoby fizycznej;</a:t>
            </a:r>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14</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220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Sprawdzanie danych podatnika</a:t>
            </a:r>
            <a:endParaRPr lang="pl-PL" b="1" dirty="0">
              <a:solidFill>
                <a:srgbClr val="834041"/>
              </a:solidFill>
            </a:endParaRPr>
          </a:p>
        </p:txBody>
      </p:sp>
      <p:sp>
        <p:nvSpPr>
          <p:cNvPr id="4" name="Symbol zastępczy numeru slajdu 3"/>
          <p:cNvSpPr>
            <a:spLocks noGrp="1"/>
          </p:cNvSpPr>
          <p:nvPr>
            <p:ph type="sldNum" sz="quarter" idx="12"/>
          </p:nvPr>
        </p:nvSpPr>
        <p:spPr/>
        <p:txBody>
          <a:bodyPr/>
          <a:lstStyle/>
          <a:p>
            <a:fld id="{6958817F-70AD-4499-99DB-0F24397D2DCD}" type="slidenum">
              <a:rPr lang="pl-PL" smtClean="0"/>
              <a:t>15</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 name="Symbol zastępczy zawartości 3" descr="Obraz zawierający zrzut ekranu&#10;&#10;Opis wygenerowany automatycznie">
            <a:extLst>
              <a:ext uri="{FF2B5EF4-FFF2-40B4-BE49-F238E27FC236}">
                <a16:creationId xmlns:a16="http://schemas.microsoft.com/office/drawing/2014/main" id="{D9404B91-FCFE-4519-9FD9-34A690B225A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0537" t="9524" r="21425" b="6345"/>
          <a:stretch/>
        </p:blipFill>
        <p:spPr>
          <a:xfrm>
            <a:off x="2029316" y="1600200"/>
            <a:ext cx="6280756" cy="5121275"/>
          </a:xfrm>
        </p:spPr>
      </p:pic>
    </p:spTree>
    <p:extLst>
      <p:ext uri="{BB962C8B-B14F-4D97-AF65-F5344CB8AC3E}">
        <p14:creationId xmlns:p14="http://schemas.microsoft.com/office/powerpoint/2010/main" val="54846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Sprawdzanie danych podatnika</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285750" lvl="1" algn="just" defTabSz="762000">
              <a:spcBef>
                <a:spcPts val="0"/>
              </a:spcBef>
              <a:buClr>
                <a:srgbClr val="C00000"/>
              </a:buClr>
              <a:buSzPct val="100000"/>
            </a:pPr>
            <a:r>
              <a:rPr lang="pl-PL" sz="1600" dirty="0"/>
              <a:t>Wykaz obejmuje następujące dane o podatnikach (cd.):</a:t>
            </a:r>
          </a:p>
          <a:p>
            <a:pPr marL="742950" lvl="2" indent="-285750" algn="just" defTabSz="762000">
              <a:spcBef>
                <a:spcPts val="0"/>
              </a:spcBef>
              <a:buClr>
                <a:srgbClr val="C00000"/>
              </a:buClr>
              <a:buSzPct val="100000"/>
              <a:buFont typeface="Calibri" panose="020F0502020204030204" pitchFamily="34" charset="0"/>
              <a:buChar char="-"/>
            </a:pPr>
            <a:r>
              <a:rPr lang="pl-PL" sz="1600" dirty="0"/>
              <a:t>imiona i nazwiska osób wchodzących w skład organu uprawnionego do reprezentowania podmiotu oraz ich numery identyfikacji podatkowej lub numery PESEL; imiona i nazwiska prokurentów oraz ich numery identyfikacji podatkowej lub numery PESEL; imię i nazwisko lub firmę (nazwę) wspólnika oraz jego numer identyfikacji podatkowej lub numer PESEL (</a:t>
            </a:r>
            <a:r>
              <a:rPr lang="pl-PL" sz="1600" u="sng" dirty="0"/>
              <a:t>nie dotyczy podatników zarejestrowanych i podmiotów wykreślonych z rejestru urzędu z uwagi na zawieszenie </a:t>
            </a:r>
            <a:r>
              <a:rPr lang="pl-PL" sz="1600" u="sng" dirty="0" err="1"/>
              <a:t>dz.g</a:t>
            </a:r>
            <a:r>
              <a:rPr lang="pl-PL" sz="1600" dirty="0"/>
              <a:t>.);</a:t>
            </a:r>
          </a:p>
          <a:p>
            <a:pPr marL="742950" lvl="2" indent="-285750" algn="just" defTabSz="762000">
              <a:spcBef>
                <a:spcPts val="0"/>
              </a:spcBef>
              <a:buClr>
                <a:srgbClr val="C00000"/>
              </a:buClr>
              <a:buSzPct val="100000"/>
              <a:buFont typeface="Calibri" panose="020F0502020204030204" pitchFamily="34" charset="0"/>
              <a:buChar char="-"/>
            </a:pPr>
            <a:r>
              <a:rPr lang="pl-PL" sz="1600" dirty="0"/>
              <a:t>daty rejestracji, odmowy rejestracji albo wykreślenia z rejestru oraz przywrócenia zarejestrowania jako podatnika VAT;</a:t>
            </a:r>
          </a:p>
          <a:p>
            <a:pPr marL="742950" lvl="2" indent="-285750" algn="just" defTabSz="762000">
              <a:spcBef>
                <a:spcPts val="0"/>
              </a:spcBef>
              <a:buClr>
                <a:srgbClr val="C00000"/>
              </a:buClr>
              <a:buSzPct val="100000"/>
              <a:buFont typeface="Calibri" panose="020F0502020204030204" pitchFamily="34" charset="0"/>
              <a:buChar char="-"/>
            </a:pPr>
            <a:r>
              <a:rPr lang="pl-PL" sz="1600" dirty="0"/>
              <a:t>podstawę prawną odpowiednio odmowy rejestracji, wykreślenia z rejestru oraz przywrócenia zarejestrowania jako podatnika VAT;</a:t>
            </a:r>
          </a:p>
          <a:p>
            <a:pPr marL="742950" lvl="2" indent="-285750" algn="just" defTabSz="762000">
              <a:spcBef>
                <a:spcPts val="0"/>
              </a:spcBef>
              <a:buClr>
                <a:srgbClr val="C00000"/>
              </a:buClr>
              <a:buSzPct val="100000"/>
              <a:buFont typeface="Calibri" panose="020F0502020204030204" pitchFamily="34" charset="0"/>
              <a:buChar char="-"/>
            </a:pPr>
            <a:r>
              <a:rPr lang="pl-PL" sz="1600" dirty="0"/>
              <a:t>numery rachunków rozliczeniowych (bank/SKOK) otwartych w związku z prowadzoną przez członka działalnością gospodarczą - wskazanych w zgłoszeniu identyfikacyjnym lub zgłoszeniu aktualizacyjnym i potwierdzonych przy wykorzystaniu STIR (</a:t>
            </a:r>
            <a:r>
              <a:rPr lang="pl-PL" sz="1600" u="sng" dirty="0"/>
              <a:t>nie dotyczy podmiotów których naczelnik US nie zarejestrował lub wykreślił z rejestru</a:t>
            </a:r>
            <a:r>
              <a:rPr lang="pl-PL" sz="1600" dirty="0"/>
              <a:t>);</a:t>
            </a:r>
          </a:p>
          <a:p>
            <a:pPr marL="457200" lvl="2" indent="0" algn="just" defTabSz="762000">
              <a:spcBef>
                <a:spcPts val="0"/>
              </a:spcBef>
              <a:buClr>
                <a:srgbClr val="C00000"/>
              </a:buClr>
              <a:buSzPct val="100000"/>
              <a:buNone/>
            </a:pPr>
            <a:endParaRPr lang="pl-PL" sz="1600" dirty="0"/>
          </a:p>
          <a:p>
            <a:pPr algn="just">
              <a:spcBef>
                <a:spcPts val="0"/>
              </a:spcBef>
              <a:buClr>
                <a:srgbClr val="C00000"/>
              </a:buClr>
            </a:pPr>
            <a:r>
              <a:rPr lang="pl-PL" sz="1600" dirty="0"/>
              <a:t>Wniosek o sprostowanie danych do Szefa KAS (ew. odmowa w formie decyzji).</a:t>
            </a: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16</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5113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„Biała lista” - sankcje</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342900" lvl="1" indent="-342900" algn="just" defTabSz="762000">
              <a:buClr>
                <a:srgbClr val="C00000"/>
              </a:buClr>
              <a:buSzPct val="100000"/>
              <a:buFont typeface="Wingdings" panose="05000000000000000000" pitchFamily="2" charset="2"/>
              <a:buChar char="§"/>
            </a:pPr>
            <a:r>
              <a:rPr lang="pl-PL" sz="1600" b="1" dirty="0"/>
              <a:t>Sankcje od 1 stycznia 2020 r. </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b="1" dirty="0"/>
              <a:t>kwoty powyżej 15 tys. brutto</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odpowiedzialność solidarna za zaległości VAT dostawcy /usługodawcy – por. poniżej,</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podatki dochodowe – brak możliwości zaliczenia wydatku do kosztów uzyskania przychodów, jeśli płatność dotycząca transakcji objętej obowiązkiem zapłaty za pośrednictwem rachunku płatniczego została dokonana (a) bez pośrednictwa rachunku płatniczego albo (b) na rachunek inny, niż zawarty w wykazie (biała lista).</a:t>
            </a: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17</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820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„Biała lista” - sankcje</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342900" lvl="1" indent="-342900" algn="just" defTabSz="762000">
              <a:buClr>
                <a:srgbClr val="C00000"/>
              </a:buClr>
              <a:buSzPct val="100000"/>
              <a:buFont typeface="Wingdings" panose="05000000000000000000" pitchFamily="2" charset="2"/>
              <a:buChar char="§"/>
            </a:pPr>
            <a:r>
              <a:rPr lang="pl-PL" sz="1600" b="1" dirty="0"/>
              <a:t>Odpowiedzialność solidarna podatnika VAT będącego nabywcą towarów lub usług</a:t>
            </a:r>
          </a:p>
          <a:p>
            <a:pPr marL="742950" lvl="2" indent="-285750" algn="just" defTabSz="762000">
              <a:spcBef>
                <a:spcPts val="0"/>
              </a:spcBef>
              <a:buClr>
                <a:srgbClr val="C00000"/>
              </a:buClr>
              <a:buSzPct val="100000"/>
              <a:buFont typeface="Calibri" panose="020F0502020204030204" pitchFamily="34" charset="0"/>
              <a:buChar char="-"/>
            </a:pPr>
            <a:r>
              <a:rPr lang="pl-PL" sz="1600" dirty="0"/>
              <a:t>odpowiada solidarnie całym swoim majątkiem razem z dostawcą lub usługodawcą, zarejestrowanym jako podatnik VAT czynny,</a:t>
            </a:r>
          </a:p>
          <a:p>
            <a:pPr marL="742950" lvl="2" indent="-285750" algn="just" defTabSz="762000">
              <a:spcBef>
                <a:spcPts val="0"/>
              </a:spcBef>
              <a:buClr>
                <a:srgbClr val="C00000"/>
              </a:buClr>
              <a:buSzPct val="100000"/>
              <a:buFont typeface="Calibri" panose="020F0502020204030204" pitchFamily="34" charset="0"/>
              <a:buChar char="-"/>
            </a:pPr>
            <a:r>
              <a:rPr lang="pl-PL" sz="1600" dirty="0"/>
              <a:t>za jego (dostawcy/usługodawcy) zaległości podatkowe w części przypadającej na tę dostawę towarów lub to świadczenie usług,</a:t>
            </a:r>
          </a:p>
          <a:p>
            <a:pPr marL="742950" lvl="2" indent="-285750" algn="just" defTabSz="762000">
              <a:spcBef>
                <a:spcPts val="0"/>
              </a:spcBef>
              <a:buClr>
                <a:srgbClr val="C00000"/>
              </a:buClr>
              <a:buSzPct val="100000"/>
              <a:buFont typeface="Calibri" panose="020F0502020204030204" pitchFamily="34" charset="0"/>
              <a:buChar char="-"/>
            </a:pPr>
            <a:r>
              <a:rPr lang="pl-PL" sz="1600" dirty="0"/>
              <a:t>jeżeli zapłata  </a:t>
            </a:r>
            <a:r>
              <a:rPr lang="pl-PL" sz="1600" b="1" dirty="0"/>
              <a:t>należności za dostawę towarów lub świadczenie usług</a:t>
            </a:r>
            <a:r>
              <a:rPr lang="pl-PL" sz="1600" dirty="0"/>
              <a:t>, potwierdzone </a:t>
            </a:r>
            <a:r>
              <a:rPr lang="pl-PL" sz="1600" b="1" dirty="0"/>
              <a:t>fakturą </a:t>
            </a:r>
            <a:r>
              <a:rPr lang="pl-PL" sz="1600" dirty="0"/>
              <a:t>wystawioną przez </a:t>
            </a:r>
            <a:r>
              <a:rPr lang="pl-PL" sz="1600" b="1" dirty="0"/>
              <a:t>podatnika VAT czynnego</a:t>
            </a:r>
            <a:r>
              <a:rPr lang="pl-PL" sz="1600" dirty="0"/>
              <a:t>, została dokonana na rachunek inny niż zawarty na dzień zlecenia przelewu w wykazie podmiotów (biała lista)</a:t>
            </a:r>
          </a:p>
          <a:p>
            <a:pPr marL="742950" lvl="2" indent="-285750" algn="just" defTabSz="762000">
              <a:spcBef>
                <a:spcPts val="0"/>
              </a:spcBef>
              <a:buClr>
                <a:srgbClr val="C00000"/>
              </a:buClr>
              <a:buSzPct val="100000"/>
              <a:buFont typeface="Calibri" panose="020F0502020204030204" pitchFamily="34" charset="0"/>
              <a:buChar char="-"/>
            </a:pPr>
            <a:r>
              <a:rPr lang="pl-PL" sz="1600" dirty="0"/>
              <a:t>a z odrębnych przepisów wynika obowiązek dokonania zapłaty za pośrednictwem rachunku płatniczego (</a:t>
            </a:r>
            <a:r>
              <a:rPr lang="pl-PL" sz="1600" b="1" dirty="0"/>
              <a:t>powyżej 15 </a:t>
            </a:r>
            <a:r>
              <a:rPr lang="pl-PL" sz="1600" b="1" dirty="0" err="1"/>
              <a:t>tys</a:t>
            </a:r>
            <a:r>
              <a:rPr lang="pl-PL" sz="1600" dirty="0"/>
              <a:t>).</a:t>
            </a:r>
          </a:p>
          <a:p>
            <a:pPr marL="1200150" lvl="3" indent="-285750" algn="just" defTabSz="762000">
              <a:spcBef>
                <a:spcPts val="0"/>
              </a:spcBef>
              <a:buClr>
                <a:srgbClr val="C00000"/>
              </a:buClr>
              <a:buSzPct val="100000"/>
              <a:buFont typeface="Calibri" panose="020F0502020204030204" pitchFamily="34" charset="0"/>
              <a:buChar char="-"/>
            </a:pPr>
            <a:endParaRPr lang="pl-PL" sz="1200" dirty="0"/>
          </a:p>
          <a:p>
            <a:pPr marL="342900" lvl="1" indent="-342900" algn="just" defTabSz="762000">
              <a:buClr>
                <a:srgbClr val="C00000"/>
              </a:buClr>
              <a:buSzPct val="100000"/>
              <a:buFont typeface="Wingdings" panose="05000000000000000000" pitchFamily="2" charset="2"/>
              <a:buChar char="§"/>
            </a:pPr>
            <a:r>
              <a:rPr lang="pl-PL" sz="1600" dirty="0"/>
              <a:t>Analogiczna odpowiedzialność w przypadku podatnika VAT zobowiązanego na podstawie umowy </a:t>
            </a:r>
            <a:br>
              <a:rPr lang="pl-PL" sz="1600" dirty="0"/>
            </a:br>
            <a:r>
              <a:rPr lang="pl-PL" sz="1600" dirty="0"/>
              <a:t>z dostawcą / usługodawcą (podatnikiem VAT czynnym) lub nabywcą / usługobiorcą do pobrania należności od nabywcy / usługobiorcy i przekazania jej w całości lub w części dostawcy / usługodawcy.</a:t>
            </a:r>
          </a:p>
          <a:p>
            <a:pPr marL="457200" lvl="2" indent="0" algn="just" defTabSz="762000">
              <a:spcBef>
                <a:spcPts val="0"/>
              </a:spcBef>
              <a:buClr>
                <a:srgbClr val="C00000"/>
              </a:buClr>
              <a:buSzPct val="100000"/>
              <a:buNone/>
            </a:pPr>
            <a:endParaRPr lang="pl-PL" sz="1600" dirty="0"/>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18</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453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„Biała lista” - sankcje</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342900" lvl="1" indent="-342900" algn="just" defTabSz="762000">
              <a:buClr>
                <a:srgbClr val="C00000"/>
              </a:buClr>
              <a:buSzPct val="100000"/>
              <a:buFont typeface="Wingdings" panose="05000000000000000000" pitchFamily="2" charset="2"/>
              <a:buChar char="§"/>
            </a:pPr>
            <a:r>
              <a:rPr lang="pl-PL" sz="1600" dirty="0"/>
              <a:t>Solidarnej odpowiedzialności za zaległości VAT nie stosuje się do transakcji, w odniesieniu do których podatnik dokonał zapłaty z zastosowaniem mechanizmu podzielonej płatności.</a:t>
            </a:r>
          </a:p>
          <a:p>
            <a:pPr marL="342900" lvl="1" indent="-342900" algn="just" defTabSz="762000">
              <a:buClr>
                <a:srgbClr val="C00000"/>
              </a:buClr>
              <a:buSzPct val="100000"/>
              <a:buFont typeface="Wingdings" panose="05000000000000000000" pitchFamily="2" charset="2"/>
              <a:buChar char="§"/>
            </a:pPr>
            <a:r>
              <a:rPr lang="pl-PL" sz="1600" dirty="0"/>
              <a:t>Możliwość uwolnienia się od odpowiedzialności w przypadku wpłaty na niewłaściwy rachunek poprzez złożenie zawiadomienia do naczelnika US właściwego dla wystawcy faktury (Problem </a:t>
            </a:r>
            <a:br>
              <a:rPr lang="pl-PL" sz="1600" dirty="0"/>
            </a:br>
            <a:r>
              <a:rPr lang="pl-PL" sz="1600" dirty="0"/>
              <a:t>z określeniem przez nabywcę organu właściwego dla sprzedającego - tzw. urzędy dla dużych podatników)</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dotyczy solidarnej odpowiedzialności za zaległości VAT oraz sankcji w podatkach dochodowych,</a:t>
            </a:r>
          </a:p>
          <a:p>
            <a:pPr marL="742950" lvl="2" indent="-285750" algn="just" defTabSz="762000">
              <a:spcBef>
                <a:spcPts val="0"/>
              </a:spcBef>
              <a:buClr>
                <a:srgbClr val="C00000"/>
              </a:buClr>
              <a:buSzPct val="100000"/>
              <a:buFont typeface="Calibri" panose="020F0502020204030204" pitchFamily="34" charset="0"/>
              <a:buChar char="-"/>
            </a:pPr>
            <a:r>
              <a:rPr lang="pl-PL" sz="1600" dirty="0"/>
              <a:t>termin: 3 dni od daty zlecenia przelewu,</a:t>
            </a:r>
          </a:p>
          <a:p>
            <a:pPr marL="742950" lvl="2" indent="-285750" algn="just" defTabSz="762000">
              <a:spcBef>
                <a:spcPts val="0"/>
              </a:spcBef>
              <a:buClr>
                <a:srgbClr val="C00000"/>
              </a:buClr>
              <a:buSzPct val="100000"/>
              <a:buFont typeface="Calibri" panose="020F0502020204030204" pitchFamily="34" charset="0"/>
              <a:buChar char="-"/>
            </a:pPr>
            <a:r>
              <a:rPr lang="pl-PL" sz="1600" dirty="0"/>
              <a:t>treść zawiadomienia (wzór – delegacja dla MF):</a:t>
            </a:r>
          </a:p>
          <a:p>
            <a:pPr marL="1200150" lvl="3" indent="-285750" algn="just" defTabSz="762000">
              <a:spcBef>
                <a:spcPts val="0"/>
              </a:spcBef>
              <a:buClr>
                <a:srgbClr val="C00000"/>
              </a:buClr>
              <a:buSzPct val="100000"/>
              <a:buFont typeface="Calibri" panose="020F0502020204030204" pitchFamily="34" charset="0"/>
              <a:buChar char="-"/>
            </a:pPr>
            <a:r>
              <a:rPr lang="pl-PL" sz="1600" dirty="0"/>
              <a:t>NIP, firma (nazwa), adres podatnika dokonującego zapłaty należności,</a:t>
            </a:r>
          </a:p>
          <a:p>
            <a:pPr marL="1200150" lvl="3" indent="-285750" algn="just" defTabSz="762000">
              <a:spcBef>
                <a:spcPts val="0"/>
              </a:spcBef>
              <a:buClr>
                <a:srgbClr val="C00000"/>
              </a:buClr>
              <a:buSzPct val="100000"/>
              <a:buFont typeface="Calibri" panose="020F0502020204030204" pitchFamily="34" charset="0"/>
              <a:buChar char="-"/>
            </a:pPr>
            <a:r>
              <a:rPr lang="pl-PL" sz="1600" dirty="0"/>
              <a:t>dane wystawcy faktury wskazane na fakturze (NIP, nazwa, adres),</a:t>
            </a:r>
          </a:p>
          <a:p>
            <a:pPr marL="1200150" lvl="3" indent="-285750" algn="just" defTabSz="762000">
              <a:spcBef>
                <a:spcPts val="0"/>
              </a:spcBef>
              <a:buClr>
                <a:srgbClr val="C00000"/>
              </a:buClr>
              <a:buSzPct val="100000"/>
              <a:buFont typeface="Calibri" panose="020F0502020204030204" pitchFamily="34" charset="0"/>
              <a:buChar char="-"/>
            </a:pPr>
            <a:r>
              <a:rPr lang="pl-PL" sz="1600" dirty="0"/>
              <a:t>numer rachunku, na który dokonano płatności,</a:t>
            </a:r>
          </a:p>
          <a:p>
            <a:pPr marL="1200150" lvl="3" indent="-285750" algn="just" defTabSz="762000">
              <a:spcBef>
                <a:spcPts val="0"/>
              </a:spcBef>
              <a:buClr>
                <a:srgbClr val="C00000"/>
              </a:buClr>
              <a:buSzPct val="100000"/>
              <a:buFont typeface="Calibri" panose="020F0502020204030204" pitchFamily="34" charset="0"/>
              <a:buChar char="-"/>
            </a:pPr>
            <a:r>
              <a:rPr lang="pl-PL" sz="1600" dirty="0"/>
              <a:t>wysokość należności zapłaconej przelewem na niewłaściwy rachunek i dzień zlecenia przelewu.</a:t>
            </a:r>
          </a:p>
          <a:p>
            <a:pPr marL="457200" lvl="2" indent="0" algn="just" defTabSz="762000">
              <a:spcBef>
                <a:spcPts val="0"/>
              </a:spcBef>
              <a:buClr>
                <a:srgbClr val="C00000"/>
              </a:buClr>
              <a:buSzPct val="100000"/>
              <a:buNone/>
            </a:pPr>
            <a:endParaRPr lang="pl-PL" sz="1600" dirty="0"/>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19</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199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6958817F-70AD-4499-99DB-0F24397D2DCD}" type="slidenum">
              <a:rPr lang="pl-PL" smtClean="0"/>
              <a:t>2</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2" name="Obraz 11" descr="Obraz zawierający osoba, mężczyzna, kostium, krawat&#10;&#10;Opis wygenerowany automatycznie">
            <a:extLst>
              <a:ext uri="{FF2B5EF4-FFF2-40B4-BE49-F238E27FC236}">
                <a16:creationId xmlns:a16="http://schemas.microsoft.com/office/drawing/2014/main" id="{42DF0A25-8337-44C3-8546-10F5870BB601}"/>
              </a:ext>
            </a:extLst>
          </p:cNvPr>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725388" y="1679668"/>
            <a:ext cx="2206031" cy="2596937"/>
          </a:xfrm>
          <a:prstGeom prst="rect">
            <a:avLst/>
          </a:prstGeom>
          <a:ln>
            <a:noFill/>
          </a:ln>
          <a:effectLst>
            <a:outerShdw blurRad="50800" dist="37674" dir="2700000" algn="tl" rotWithShape="0">
              <a:srgbClr val="000000">
                <a:alpha val="40000"/>
              </a:srgbClr>
            </a:outerShdw>
          </a:effectLst>
        </p:spPr>
      </p:pic>
      <p:sp>
        <p:nvSpPr>
          <p:cNvPr id="13" name="Prostokąt 12"/>
          <p:cNvSpPr/>
          <p:nvPr/>
        </p:nvSpPr>
        <p:spPr>
          <a:xfrm>
            <a:off x="3048000" y="2884236"/>
            <a:ext cx="6096000" cy="1392369"/>
          </a:xfrm>
          <a:prstGeom prst="rect">
            <a:avLst/>
          </a:prstGeom>
        </p:spPr>
        <p:txBody>
          <a:bodyPr>
            <a:spAutoFit/>
          </a:bodyPr>
          <a:lstStyle/>
          <a:p>
            <a:pPr lvl="1">
              <a:lnSpc>
                <a:spcPct val="120000"/>
              </a:lnSpc>
            </a:pPr>
            <a:r>
              <a:rPr lang="pl-PL" sz="2400" b="1" dirty="0"/>
              <a:t>Jerzy Martini</a:t>
            </a:r>
          </a:p>
          <a:p>
            <a:pPr lvl="1">
              <a:lnSpc>
                <a:spcPct val="120000"/>
              </a:lnSpc>
            </a:pPr>
            <a:r>
              <a:rPr lang="pl-PL" sz="2400" dirty="0"/>
              <a:t>E-mail: </a:t>
            </a:r>
            <a:r>
              <a:rPr lang="pl-PL" sz="2400" dirty="0">
                <a:hlinkClick r:id="rId4"/>
              </a:rPr>
              <a:t>jerzy.martini@martinitax.pl</a:t>
            </a:r>
            <a:endParaRPr lang="pl-PL" sz="2400" dirty="0"/>
          </a:p>
          <a:p>
            <a:pPr lvl="1">
              <a:lnSpc>
                <a:spcPct val="120000"/>
              </a:lnSpc>
            </a:pPr>
            <a:r>
              <a:rPr lang="pl-PL" sz="2400" dirty="0"/>
              <a:t>Tel. +48 509 853 669</a:t>
            </a:r>
          </a:p>
        </p:txBody>
      </p:sp>
    </p:spTree>
    <p:extLst>
      <p:ext uri="{BB962C8B-B14F-4D97-AF65-F5344CB8AC3E}">
        <p14:creationId xmlns:p14="http://schemas.microsoft.com/office/powerpoint/2010/main" val="397667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„Biała lista” - sankcje</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342900" lvl="1" indent="-342900" algn="just" defTabSz="762000">
              <a:buClr>
                <a:srgbClr val="C00000"/>
              </a:buClr>
              <a:buSzPct val="100000"/>
              <a:buFont typeface="Wingdings" panose="05000000000000000000" pitchFamily="2" charset="2"/>
              <a:buChar char="§"/>
            </a:pPr>
            <a:r>
              <a:rPr lang="pl-PL" sz="1600" dirty="0"/>
              <a:t>Kwestie praktyczne:</a:t>
            </a:r>
          </a:p>
          <a:p>
            <a:pPr marL="742950" lvl="2" indent="-285750" defTabSz="762000">
              <a:spcBef>
                <a:spcPts val="0"/>
              </a:spcBef>
              <a:buClr>
                <a:srgbClr val="C00000"/>
              </a:buClr>
              <a:buSzPct val="100000"/>
              <a:buFont typeface="Calibri" panose="020F0502020204030204" pitchFamily="34" charset="0"/>
              <a:buChar char="-"/>
            </a:pPr>
            <a:endParaRPr lang="pl-PL" sz="1600" dirty="0"/>
          </a:p>
          <a:p>
            <a:pPr marL="742950" lvl="2" indent="-285750" defTabSz="762000">
              <a:spcBef>
                <a:spcPts val="0"/>
              </a:spcBef>
              <a:buClr>
                <a:srgbClr val="C00000"/>
              </a:buClr>
              <a:buSzPct val="100000"/>
              <a:buFont typeface="Calibri" panose="020F0502020204030204" pitchFamily="34" charset="0"/>
              <a:buChar char="-"/>
            </a:pPr>
            <a:r>
              <a:rPr lang="pl-PL" sz="1600" dirty="0"/>
              <a:t>Procedury weryfikacji rachunków kontrahentów,</a:t>
            </a:r>
          </a:p>
          <a:p>
            <a:pPr marL="742950" lvl="2" indent="-285750" defTabSz="762000">
              <a:spcBef>
                <a:spcPts val="0"/>
              </a:spcBef>
              <a:buClr>
                <a:srgbClr val="C00000"/>
              </a:buClr>
              <a:buSzPct val="100000"/>
              <a:buFont typeface="Calibri" panose="020F0502020204030204" pitchFamily="34" charset="0"/>
              <a:buChar char="-"/>
            </a:pPr>
            <a:endParaRPr lang="pl-PL" sz="1600" dirty="0"/>
          </a:p>
          <a:p>
            <a:pPr marL="742950" lvl="2" indent="-285750" defTabSz="762000">
              <a:spcBef>
                <a:spcPts val="0"/>
              </a:spcBef>
              <a:buClr>
                <a:srgbClr val="C00000"/>
              </a:buClr>
              <a:buSzPct val="100000"/>
              <a:buFont typeface="Calibri" panose="020F0502020204030204" pitchFamily="34" charset="0"/>
              <a:buChar char="-"/>
            </a:pPr>
            <a:r>
              <a:rPr lang="pl-PL" sz="1600" dirty="0"/>
              <a:t>Kompensaty itp.,</a:t>
            </a:r>
          </a:p>
          <a:p>
            <a:pPr marL="457200" lvl="2" indent="0" defTabSz="762000">
              <a:spcBef>
                <a:spcPts val="0"/>
              </a:spcBef>
              <a:buClr>
                <a:srgbClr val="C00000"/>
              </a:buClr>
              <a:buSzPct val="100000"/>
              <a:buNone/>
            </a:pPr>
            <a:endParaRPr lang="pl-PL" sz="1600" dirty="0"/>
          </a:p>
          <a:p>
            <a:pPr marL="742950" lvl="2" indent="-285750" defTabSz="762000">
              <a:spcBef>
                <a:spcPts val="0"/>
              </a:spcBef>
              <a:buClr>
                <a:srgbClr val="C00000"/>
              </a:buClr>
              <a:buSzPct val="100000"/>
              <a:buFont typeface="Calibri" panose="020F0502020204030204" pitchFamily="34" charset="0"/>
              <a:buChar char="-"/>
            </a:pPr>
            <a:r>
              <a:rPr lang="pl-PL" sz="1600" dirty="0"/>
              <a:t>Kwestia rachunków wirtualnych.</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solidFill>
                <a:srgbClr val="834041"/>
              </a:solidFill>
            </a:endParaRPr>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20</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046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„Biała lista” – rachunki wirtualne</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342900" lvl="1" indent="-342900" algn="just" defTabSz="762000">
              <a:buClr>
                <a:srgbClr val="C00000"/>
              </a:buClr>
              <a:buSzPct val="100000"/>
              <a:buFont typeface="Wingdings" panose="05000000000000000000" pitchFamily="2" charset="2"/>
              <a:buChar char="§"/>
            </a:pPr>
            <a:r>
              <a:rPr lang="pl-PL" sz="1600" dirty="0"/>
              <a:t>Rachunki wirtualne (odpowiedź na interpelację poselską z 19 sierpnia 2019 r. sygn. PT8.054.5.2019.WLI.451E)</a:t>
            </a:r>
          </a:p>
          <a:p>
            <a:pPr marL="0" lvl="1" indent="0" defTabSz="762000">
              <a:spcBef>
                <a:spcPts val="0"/>
              </a:spcBef>
              <a:buClr>
                <a:srgbClr val="C00000"/>
              </a:buClr>
              <a:buSzPct val="100000"/>
              <a:buNone/>
            </a:pPr>
            <a:endParaRPr lang="pl-PL" sz="1600" dirty="0"/>
          </a:p>
          <a:p>
            <a:pPr marL="0" lvl="1" indent="0" algn="just" defTabSz="762000">
              <a:spcBef>
                <a:spcPts val="0"/>
              </a:spcBef>
              <a:buClr>
                <a:srgbClr val="C00000"/>
              </a:buClr>
              <a:buSzPct val="100000"/>
              <a:buNone/>
            </a:pPr>
            <a:r>
              <a:rPr lang="pl-PL" sz="1600" i="1" dirty="0"/>
              <a:t>„…Odnosząc się do przedstawionej w interpelacji kwestii rachunków wirtualnych wykorzystywanych przez podatników dostarczających towary i usługi na masową skalę jak operatorzy sieci komórkowych, czy dostawcy mediów należy wskazać, że </a:t>
            </a:r>
            <a:r>
              <a:rPr lang="pl-PL" sz="1600" b="1" i="1" dirty="0"/>
              <a:t>rachunki te nie będą uwidaczniane w wykazie podatników VAT</a:t>
            </a:r>
            <a:r>
              <a:rPr lang="pl-PL" sz="1600" i="1" dirty="0"/>
              <a:t>, gdyż nie są to rachunki rozliczeniowe w rozumieniu art. 49 ust. 1 pkt 1 ustawy z dnia 29 sierpnia 1997 r. - Prawo bankowe3. </a:t>
            </a:r>
            <a:r>
              <a:rPr lang="pl-PL" sz="1600" b="1" i="1" dirty="0"/>
              <a:t>Wpłaty na rachunki wirtualne, które są przypisane do rachunku rozliczeniowego będą traktowane jak wpłaty na rachunek rozliczeniowy, który podlega zgłoszeniu do urzędu skarbowego</a:t>
            </a:r>
            <a:r>
              <a:rPr lang="pl-PL" sz="1600" i="1" dirty="0"/>
              <a:t>. Natomiast same rachunki wirtualne nie będą podlegały obowiązkowi zgłaszania do urzędu skarbowego w celu ich zamieszczenia w wykazie. Jednocześnie uprzejmie informuję, że obecnie </a:t>
            </a:r>
            <a:r>
              <a:rPr lang="pl-PL" sz="1600" b="1" i="1" dirty="0"/>
              <a:t>trwają prace w kierunku opracowania wymagań związanych z wykazem podatników VAT, w tym również w zakresie wykorzystania tzw. „masek” do weryfikacji rachunków wirtualnych i przed końcem bieżącego roku zostaną wypracowane zasady zapewniające bezpieczeństwo dokonywania płatności na takie rachunki</a:t>
            </a:r>
            <a:r>
              <a:rPr lang="pl-PL" sz="1600" i="1" dirty="0"/>
              <a:t>”. </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21</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1030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Inne zmiany od 09.2019</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285750" lvl="1" algn="just" defTabSz="762000">
              <a:spcBef>
                <a:spcPts val="0"/>
              </a:spcBef>
              <a:buClr>
                <a:srgbClr val="C00000"/>
              </a:buClr>
              <a:buSzPct val="100000"/>
            </a:pPr>
            <a:r>
              <a:rPr lang="pl-PL" sz="1600" b="1" dirty="0"/>
              <a:t>Zwolnienie dla dostawy budynków, budowli lub ich części – definicja pierwszego zasiedlenia</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Wyrok TSUE z 16 listopada 2017 r. w sprawie C-308/16 Kozuba Premium;</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Praktyka organów podatkowych;</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Nowelizacja przewiduje zmianę definicji pierwszego zasiedlenia (art. 2 pkt 14 ustawy o VAT) stosownie do wyroku TSUE </a:t>
            </a:r>
          </a:p>
          <a:p>
            <a:pPr marL="1200150" lvl="3" indent="-285750" algn="just" defTabSz="762000">
              <a:spcBef>
                <a:spcPts val="0"/>
              </a:spcBef>
              <a:buClr>
                <a:srgbClr val="C00000"/>
              </a:buClr>
              <a:buSzPct val="100000"/>
              <a:buFont typeface="Calibri" panose="020F0502020204030204" pitchFamily="34" charset="0"/>
              <a:buChar char="-"/>
            </a:pPr>
            <a:r>
              <a:rPr lang="pl-PL" sz="1600" dirty="0"/>
              <a:t>pierwsze zasiedlenie – „</a:t>
            </a:r>
            <a:r>
              <a:rPr lang="pl-PL" sz="1600" i="1" dirty="0"/>
              <a:t>oddanie do użytkowania pierwszemu nabywcy lub użytkownikowi lub rozpoczęcie użytkowania na potrzeby własne, budynków, budowli lub ich części, po ich (….)</a:t>
            </a:r>
            <a:r>
              <a:rPr lang="pl-PL" sz="1600" dirty="0"/>
              <a:t>”,</a:t>
            </a:r>
          </a:p>
          <a:p>
            <a:pPr marL="1200150" lvl="3" indent="-285750" algn="just" defTabSz="762000">
              <a:spcBef>
                <a:spcPts val="0"/>
              </a:spcBef>
              <a:buClr>
                <a:srgbClr val="C00000"/>
              </a:buClr>
              <a:buSzPct val="100000"/>
              <a:buFont typeface="Calibri" panose="020F0502020204030204" pitchFamily="34" charset="0"/>
              <a:buChar char="-"/>
            </a:pPr>
            <a:r>
              <a:rPr lang="pl-PL" sz="1600" dirty="0"/>
              <a:t>brak przesłanki „</a:t>
            </a:r>
            <a:r>
              <a:rPr lang="pl-PL" sz="1600" i="1" dirty="0"/>
              <a:t>w wykonaniu czynności podlegających opodatkowaniu</a:t>
            </a:r>
            <a:r>
              <a:rPr lang="pl-PL" sz="1600" dirty="0"/>
              <a:t>”;</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Odpowiednio również uchylenie art. 43 ust. 7a ustawy o VAT (dot. zwolnienia z art. 43 ust. 1 pkt 10a ustawy o VAT – 5 lat wykorzystywania do czynności opodatkowanych);</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22</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306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Inne zmiany od 09.2019</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342900" lvl="1" indent="-342900" algn="just" defTabSz="762000">
              <a:buClr>
                <a:srgbClr val="C00000"/>
              </a:buClr>
              <a:buSzPct val="100000"/>
              <a:buFont typeface="Wingdings" panose="05000000000000000000" pitchFamily="2" charset="2"/>
              <a:buChar char="§"/>
            </a:pPr>
            <a:r>
              <a:rPr lang="pl-PL" sz="1600" b="1" dirty="0"/>
              <a:t>Sankcja VAT</a:t>
            </a:r>
          </a:p>
          <a:p>
            <a:pPr marL="742950" lvl="2" indent="-285750" algn="just" defTabSz="762000">
              <a:spcBef>
                <a:spcPts val="0"/>
              </a:spcBef>
              <a:buClr>
                <a:srgbClr val="C00000"/>
              </a:buClr>
              <a:buSzPct val="100000"/>
              <a:buFont typeface="Calibri" panose="020F0502020204030204" pitchFamily="34" charset="0"/>
              <a:buChar char="-"/>
            </a:pPr>
            <a:r>
              <a:rPr lang="pl-PL" sz="1600" dirty="0"/>
              <a:t>Obniżenie sankcji do 15% w przypadku złożenia deklaracji korygującej w terminie 14 dni od doręczenia upoważnienia do przeprowadzenia kontroli celno-skarbowej i zapłaty zaległości lub zwrotu nienależnego zwrotu VAT (do dnia złożenia korekty) </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Istnieje możliwość obniżenia sankcji do 20 % nawet po zakończeniu kontroli podatkowej lub kontroli celno-skarbowej . Podatnik musi złożyć korektę deklaracji uwzględniającą stwierdzone nieprawidłowości i wpłacić wymaganą kwotę (art. 112b ust. 2 ustawy o VAT).</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23</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0260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Obowiązkowy MPP</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342900" lvl="1" indent="-342900" algn="just" defTabSz="762000">
              <a:buClr>
                <a:srgbClr val="C00000"/>
              </a:buClr>
              <a:buSzPct val="100000"/>
              <a:buFont typeface="Wingdings" panose="05000000000000000000" pitchFamily="2" charset="2"/>
              <a:buChar char="§"/>
            </a:pPr>
            <a:r>
              <a:rPr lang="pl-PL" sz="1600" dirty="0"/>
              <a:t>Od 1 lipca 2018 r. obowiązują przepisy dotyczące dobrowolnego stosowania mechanizmu podzielonej płatności;</a:t>
            </a:r>
          </a:p>
          <a:p>
            <a:pPr marL="342900" lvl="1" indent="-342900" algn="just" defTabSz="762000">
              <a:buClr>
                <a:srgbClr val="C00000"/>
              </a:buClr>
              <a:buSzPct val="100000"/>
              <a:buFont typeface="Wingdings" panose="05000000000000000000" pitchFamily="2" charset="2"/>
              <a:buChar char="§"/>
            </a:pPr>
            <a:endParaRPr lang="pl-PL" sz="1600" dirty="0"/>
          </a:p>
          <a:p>
            <a:pPr marL="342900" lvl="1" indent="-342900" algn="just" defTabSz="762000">
              <a:buClr>
                <a:srgbClr val="C00000"/>
              </a:buClr>
              <a:buSzPct val="100000"/>
              <a:buFont typeface="Wingdings" panose="05000000000000000000" pitchFamily="2" charset="2"/>
              <a:buChar char="§"/>
            </a:pPr>
            <a:r>
              <a:rPr lang="pl-PL" sz="1600" dirty="0"/>
              <a:t>Jednocześnie Polska wystąpiła z wnioskiem o derogację umożliwiającą objęcie określonych typów transakcji obowiązkiem dokonywania płatności z zastosowaniem MPP;</a:t>
            </a:r>
          </a:p>
          <a:p>
            <a:pPr marL="342900" lvl="1" indent="-342900" algn="just" defTabSz="762000">
              <a:buClr>
                <a:srgbClr val="C00000"/>
              </a:buClr>
              <a:buSzPct val="100000"/>
              <a:buFont typeface="Wingdings" panose="05000000000000000000" pitchFamily="2" charset="2"/>
              <a:buChar char="§"/>
            </a:pPr>
            <a:endParaRPr lang="pl-PL" sz="1600" dirty="0"/>
          </a:p>
          <a:p>
            <a:pPr marL="342900" lvl="1" indent="-342900" algn="just" defTabSz="762000">
              <a:buClr>
                <a:srgbClr val="C00000"/>
              </a:buClr>
              <a:buSzPct val="100000"/>
              <a:buFont typeface="Wingdings" panose="05000000000000000000" pitchFamily="2" charset="2"/>
              <a:buChar char="§"/>
            </a:pPr>
            <a:r>
              <a:rPr lang="pl-PL" sz="1600" dirty="0"/>
              <a:t>18 lutego 2019 r. została wydana decyzja wykonawcza Rady UE 2019/310 upoważniająca Polskę do stosowania szczególnego środka stanowiącego odstępstwo od art. 226 dyrektywy;</a:t>
            </a:r>
          </a:p>
          <a:p>
            <a:pPr marL="342900" lvl="1" indent="-342900" algn="just" defTabSz="762000">
              <a:buClr>
                <a:srgbClr val="C00000"/>
              </a:buClr>
              <a:buSzPct val="100000"/>
              <a:buFont typeface="Wingdings" panose="05000000000000000000" pitchFamily="2" charset="2"/>
              <a:buChar char="§"/>
            </a:pPr>
            <a:endParaRPr lang="pl-PL" sz="1600" dirty="0"/>
          </a:p>
          <a:p>
            <a:pPr marL="342900" lvl="1" indent="-342900" algn="just" defTabSz="762000">
              <a:buClr>
                <a:srgbClr val="C00000"/>
              </a:buClr>
              <a:buSzPct val="100000"/>
              <a:buFont typeface="Wingdings" panose="05000000000000000000" pitchFamily="2" charset="2"/>
              <a:buChar char="§"/>
            </a:pPr>
            <a:r>
              <a:rPr lang="pl-PL" sz="1600" dirty="0"/>
              <a:t>Wejście w życie nowych przepisów co do zasady </a:t>
            </a:r>
            <a:r>
              <a:rPr lang="pl-PL" sz="1600" b="1" dirty="0"/>
              <a:t>od 1 listopada 2019 r.;</a:t>
            </a:r>
          </a:p>
          <a:p>
            <a:pPr marL="342900" lvl="1" indent="-342900" algn="just" defTabSz="762000">
              <a:buClr>
                <a:srgbClr val="C00000"/>
              </a:buClr>
              <a:buSzPct val="100000"/>
              <a:buFont typeface="Wingdings" panose="05000000000000000000" pitchFamily="2" charset="2"/>
              <a:buChar char="§"/>
            </a:pPr>
            <a:endParaRPr lang="pl-PL" sz="1600" dirty="0"/>
          </a:p>
          <a:p>
            <a:pPr marL="342900" lvl="1" indent="-342900" algn="just" defTabSz="762000">
              <a:buClr>
                <a:srgbClr val="C00000"/>
              </a:buClr>
              <a:buSzPct val="100000"/>
              <a:buFont typeface="Wingdings" panose="05000000000000000000" pitchFamily="2" charset="2"/>
              <a:buChar char="§"/>
            </a:pPr>
            <a:r>
              <a:rPr lang="pl-PL" sz="1600" dirty="0"/>
              <a:t>Zmiany obejmują też likwidację odwrotnego obciążenia w transakcjach krajowych i modyfikację zasad solidarnej odpowiedzialności za zaległości VAT, modyfikację zasad dotyczących MPP stosowanego dobrowolnie;</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24</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153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Decyzja derogacyjna Rady UE</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285750" lvl="1" algn="just" defTabSz="762000">
              <a:spcBef>
                <a:spcPts val="0"/>
              </a:spcBef>
              <a:buClr>
                <a:srgbClr val="C00000"/>
              </a:buClr>
              <a:buSzPct val="100000"/>
            </a:pPr>
            <a:r>
              <a:rPr lang="pl-PL" sz="1600" b="1" dirty="0"/>
              <a:t>Odstępstwo od Dyrektywy VAT UE</a:t>
            </a:r>
          </a:p>
          <a:p>
            <a:pPr marL="285750" lvl="1" algn="just" defTabSz="762000">
              <a:spcBef>
                <a:spcPts val="0"/>
              </a:spcBef>
              <a:buClr>
                <a:srgbClr val="C00000"/>
              </a:buClr>
              <a:buSzPct val="100000"/>
            </a:pPr>
            <a:endParaRPr lang="pl-PL" sz="1600" dirty="0"/>
          </a:p>
          <a:p>
            <a:pPr marL="285750" lvl="1" algn="just" defTabSz="762000">
              <a:spcBef>
                <a:spcPts val="0"/>
              </a:spcBef>
              <a:buClr>
                <a:srgbClr val="C00000"/>
              </a:buClr>
              <a:buSzPct val="100000"/>
            </a:pPr>
            <a:r>
              <a:rPr lang="pl-PL" sz="1600" i="1" dirty="0"/>
              <a:t>"Na zasadzie odstępstwa od art. 226 dyrektywy 2006/112/WE upoważnia się Polskę do wprowadzenia obowiązku umieszczania na fakturach wystawianych w odniesieniu do dostaw towarów i świadczenia usług wymienionych w załączniku do niniejszej decyzji dokonywanych między podatnikami specjalnego komunikatu o konieczności wpłaty VAT na odrębny i zablokowany rachunek bankowy VAT dostawcy/usługodawcy otwarty w Polsce, jeżeli płatności z tytułu dostaw towarów i świadczenia usług są dokonywane elektronicznym przelewem bankowym."</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25</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672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Obowiązkowy MPP</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342900" lvl="1" indent="-342900" algn="just" defTabSz="762000">
              <a:buClr>
                <a:srgbClr val="C00000"/>
              </a:buClr>
              <a:buSzPct val="100000"/>
              <a:buFont typeface="Wingdings" panose="05000000000000000000" pitchFamily="2" charset="2"/>
              <a:buChar char="§"/>
            </a:pPr>
            <a:r>
              <a:rPr lang="pl-PL" sz="1600" b="1" dirty="0"/>
              <a:t>Likwidacja odwrotnego obciążenia w transakcjach krajowych</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Uchylenie z mocą od 1 listopada 2019 r. załączników 11 i 14 do ustawy o VAT (lista towarów </a:t>
            </a:r>
            <a:br>
              <a:rPr lang="pl-PL" sz="1600" dirty="0"/>
            </a:br>
            <a:r>
              <a:rPr lang="pl-PL" sz="1600" dirty="0"/>
              <a:t>i usług objętych obecnie odwrotnym obciążeniem);</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Uchylenie z mocą od 1 listopada 2019 r. przepisów w art. 17 ust. 1 pkt 7 i 8 ustawy o VAT uznających nabywcę bądź usługobiorcę za podatnika; </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Likwidacja informacji podsumowujących w obrocie krajowym (VAT-27)</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26</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3405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Limit</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algn="just">
              <a:buClr>
                <a:srgbClr val="C00000"/>
              </a:buClr>
              <a:buFont typeface="Wingdings" panose="05000000000000000000" pitchFamily="2" charset="2"/>
              <a:buChar char="§"/>
            </a:pPr>
            <a:r>
              <a:rPr lang="pl-PL" sz="1600" dirty="0"/>
              <a:t>Nowy art. 108 ust. 1 a ustawy o VAT:</a:t>
            </a:r>
          </a:p>
          <a:p>
            <a:pPr algn="just">
              <a:buClr>
                <a:srgbClr val="C00000"/>
              </a:buClr>
              <a:buFont typeface="Wingdings" panose="05000000000000000000" pitchFamily="2" charset="2"/>
              <a:buChar char="§"/>
            </a:pPr>
            <a:endParaRPr lang="pl-PL" sz="1600" dirty="0"/>
          </a:p>
          <a:p>
            <a:pPr algn="just">
              <a:buClr>
                <a:srgbClr val="C00000"/>
              </a:buClr>
              <a:buFont typeface="Wingdings" panose="05000000000000000000" pitchFamily="2" charset="2"/>
              <a:buChar char="§"/>
            </a:pPr>
            <a:r>
              <a:rPr lang="pl-PL" sz="1600" dirty="0"/>
              <a:t>Przy dokonywaniu płatności kwoty należności wynikającej z faktury dokumentującej </a:t>
            </a:r>
            <a:r>
              <a:rPr lang="pl-PL" sz="1600" b="1" dirty="0"/>
              <a:t>transakcje</a:t>
            </a:r>
            <a:r>
              <a:rPr lang="pl-PL" sz="1600" dirty="0"/>
              <a:t> określone w art. 19 pkt 2 ustawy z dnia 6 marca 2018 r. - Prawo przedsiębiorców, których przedmiotem są towary lub usługi wymienione w załączniku nr 15 do ustawy, podatnicy </a:t>
            </a:r>
            <a:br>
              <a:rPr lang="pl-PL" sz="1600" dirty="0"/>
            </a:br>
            <a:r>
              <a:rPr lang="pl-PL" sz="1600" dirty="0"/>
              <a:t>są obowiązani zastosować mechanizm podzielonej płatności.</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27</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783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Limit</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algn="just">
              <a:buClr>
                <a:srgbClr val="C00000"/>
              </a:buClr>
              <a:buFont typeface="Wingdings" panose="05000000000000000000" pitchFamily="2" charset="2"/>
              <a:buChar char="§"/>
            </a:pPr>
            <a:r>
              <a:rPr lang="pl-PL" sz="1600" dirty="0"/>
              <a:t>Ustawa prawo przedsiębiorców</a:t>
            </a:r>
          </a:p>
          <a:p>
            <a:pPr algn="just">
              <a:buClr>
                <a:srgbClr val="C00000"/>
              </a:buClr>
              <a:buFont typeface="Wingdings" panose="05000000000000000000" pitchFamily="2" charset="2"/>
              <a:buChar char="§"/>
            </a:pPr>
            <a:r>
              <a:rPr lang="pl-PL" sz="1600" dirty="0"/>
              <a:t>Art. 19. Dokonywanie lub przyjmowanie płatności związanych z wykonywaną działalnością gospodarczą następuje za pośrednictwem rachunku płatniczego przedsiębiorcy, w każdym przypadku gdy:</a:t>
            </a:r>
          </a:p>
          <a:p>
            <a:pPr algn="just">
              <a:buClr>
                <a:srgbClr val="C00000"/>
              </a:buClr>
              <a:buFont typeface="Wingdings" panose="05000000000000000000" pitchFamily="2" charset="2"/>
              <a:buChar char="§"/>
            </a:pPr>
            <a:r>
              <a:rPr lang="pl-PL" sz="1600" dirty="0"/>
              <a:t>1) stroną transakcji, z której wynika płatność, jest inny przedsiębiorca oraz</a:t>
            </a:r>
          </a:p>
          <a:p>
            <a:pPr algn="just">
              <a:buClr>
                <a:srgbClr val="C00000"/>
              </a:buClr>
              <a:buFont typeface="Wingdings" panose="05000000000000000000" pitchFamily="2" charset="2"/>
              <a:buChar char="§"/>
            </a:pPr>
            <a:r>
              <a:rPr lang="pl-PL" sz="1600" dirty="0"/>
              <a:t>2) jednorazowa wartość transakcji, bez względu na liczbę wynikających z niej płatności, przekracza 15 000 zł lub równowartość tej kwoty, przy czym transakcje w walutach obcych przelicza się na złote według średniego kursu walut obcych ogłaszanego przez Narodowy Bank Polski z ostatniego dnia roboczego poprzedzającego dzień dokonania transakcji.</a:t>
            </a:r>
          </a:p>
          <a:p>
            <a:pPr algn="just">
              <a:buClr>
                <a:srgbClr val="C00000"/>
              </a:buClr>
              <a:buFont typeface="Wingdings" panose="05000000000000000000" pitchFamily="2" charset="2"/>
              <a:buChar char="§"/>
            </a:pPr>
            <a:r>
              <a:rPr lang="pl-PL" sz="1600" dirty="0"/>
              <a:t>Transakcje na kwoty poniżej 15 000 zł podlegałyby natomiast rozliczaniu na ogólnych zasadach</a:t>
            </a:r>
          </a:p>
          <a:p>
            <a:pPr algn="just">
              <a:buClr>
                <a:srgbClr val="C00000"/>
              </a:buClr>
              <a:buFont typeface="Wingdings" panose="05000000000000000000" pitchFamily="2" charset="2"/>
              <a:buChar char="§"/>
            </a:pPr>
            <a:r>
              <a:rPr lang="pl-PL" sz="1600" dirty="0"/>
              <a:t>Transakcje poniżej 15 000 zł, objęte obecnie odwrotnym obciążeniem nie zostaną objęte obowiązkiem rozliczania w mechanizmie podzielonej płatności. </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28</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7847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Obowiązkowy MPP</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285750" lvl="1" defTabSz="762000">
              <a:spcBef>
                <a:spcPts val="0"/>
              </a:spcBef>
              <a:buClr>
                <a:srgbClr val="C00000"/>
              </a:buClr>
              <a:buSzPct val="100000"/>
            </a:pPr>
            <a:r>
              <a:rPr lang="pl-PL" sz="1600" b="1" dirty="0"/>
              <a:t>Załącznik 15 </a:t>
            </a:r>
            <a:r>
              <a:rPr lang="pl-PL" sz="1600" dirty="0"/>
              <a:t>– identyfikowane wg PKWiU </a:t>
            </a:r>
          </a:p>
          <a:p>
            <a:pPr marL="742950" lvl="2" indent="-285750" defTabSz="762000">
              <a:spcBef>
                <a:spcPts val="0"/>
              </a:spcBef>
              <a:buClr>
                <a:srgbClr val="C00000"/>
              </a:buClr>
              <a:buSzPct val="100000"/>
              <a:buFont typeface="Calibri" panose="020F0502020204030204" pitchFamily="34" charset="0"/>
              <a:buChar char="-"/>
            </a:pPr>
            <a:endParaRPr lang="pl-PL" sz="1600" dirty="0"/>
          </a:p>
          <a:p>
            <a:pPr marL="742950" lvl="2" indent="-285750" defTabSz="762000">
              <a:spcBef>
                <a:spcPts val="0"/>
              </a:spcBef>
              <a:buClr>
                <a:srgbClr val="C00000"/>
              </a:buClr>
              <a:buSzPct val="100000"/>
              <a:buFont typeface="Calibri" panose="020F0502020204030204" pitchFamily="34" charset="0"/>
              <a:buChar char="-"/>
            </a:pPr>
            <a:r>
              <a:rPr lang="pl-PL" sz="1600" dirty="0"/>
              <a:t>Towary i usługi objęte dotychczas :</a:t>
            </a:r>
          </a:p>
          <a:p>
            <a:pPr marL="1200150" lvl="3" indent="-285750" defTabSz="762000">
              <a:spcBef>
                <a:spcPts val="0"/>
              </a:spcBef>
              <a:buClr>
                <a:srgbClr val="C00000"/>
              </a:buClr>
              <a:buSzPct val="100000"/>
              <a:buFont typeface="Calibri" panose="020F0502020204030204" pitchFamily="34" charset="0"/>
              <a:buChar char="-"/>
            </a:pPr>
            <a:r>
              <a:rPr lang="pl-PL" sz="1600" dirty="0"/>
              <a:t>Załącznikiem 11 (Odwrotne obciążenie – towary)</a:t>
            </a:r>
          </a:p>
          <a:p>
            <a:pPr marL="1200150" lvl="3" indent="-285750" defTabSz="762000">
              <a:spcBef>
                <a:spcPts val="0"/>
              </a:spcBef>
              <a:buClr>
                <a:srgbClr val="C00000"/>
              </a:buClr>
              <a:buSzPct val="100000"/>
              <a:buFont typeface="Calibri" panose="020F0502020204030204" pitchFamily="34" charset="0"/>
              <a:buChar char="-"/>
            </a:pPr>
            <a:r>
              <a:rPr lang="pl-PL" sz="1600" dirty="0"/>
              <a:t>Załącznikiem 14 (odwrotne obciążenie – usługi) </a:t>
            </a:r>
          </a:p>
          <a:p>
            <a:pPr marL="1200150" lvl="3" indent="-285750" defTabSz="762000">
              <a:spcBef>
                <a:spcPts val="0"/>
              </a:spcBef>
              <a:buClr>
                <a:srgbClr val="C00000"/>
              </a:buClr>
              <a:buSzPct val="100000"/>
              <a:buFont typeface="Calibri" panose="020F0502020204030204" pitchFamily="34" charset="0"/>
              <a:buChar char="-"/>
            </a:pPr>
            <a:r>
              <a:rPr lang="pl-PL" sz="1600" dirty="0"/>
              <a:t>Załącznikiem 13 (odpowiedzialność solidarna)</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29</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591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rPr>
              <a:t>Agenda</a:t>
            </a:r>
          </a:p>
        </p:txBody>
      </p:sp>
      <p:sp>
        <p:nvSpPr>
          <p:cNvPr id="16" name="Symbol zastępczy zawartości 15"/>
          <p:cNvSpPr>
            <a:spLocks noGrp="1"/>
          </p:cNvSpPr>
          <p:nvPr>
            <p:ph idx="1"/>
          </p:nvPr>
        </p:nvSpPr>
        <p:spPr>
          <a:xfrm>
            <a:off x="493568" y="1690688"/>
            <a:ext cx="9316542" cy="4351338"/>
          </a:xfrm>
        </p:spPr>
        <p:txBody>
          <a:bodyPr/>
          <a:lstStyle/>
          <a:p>
            <a:pPr marL="285750" lvl="1" algn="just" defTabSz="762000">
              <a:spcBef>
                <a:spcPts val="0"/>
              </a:spcBef>
              <a:buClr>
                <a:srgbClr val="C00000"/>
              </a:buClr>
              <a:buSzPct val="100000"/>
            </a:pPr>
            <a:r>
              <a:rPr lang="pl-PL" sz="1600" dirty="0"/>
              <a:t>Inwestycje a VAT</a:t>
            </a:r>
          </a:p>
          <a:p>
            <a:pPr marL="285750" lvl="1" algn="just" defTabSz="762000">
              <a:spcBef>
                <a:spcPts val="0"/>
              </a:spcBef>
              <a:buClr>
                <a:srgbClr val="C00000"/>
              </a:buClr>
              <a:buSzPct val="100000"/>
            </a:pPr>
            <a:endParaRPr lang="pl-PL" sz="1600" dirty="0"/>
          </a:p>
          <a:p>
            <a:pPr marL="285750" lvl="1" algn="just" defTabSz="762000">
              <a:spcBef>
                <a:spcPts val="0"/>
              </a:spcBef>
              <a:buClr>
                <a:srgbClr val="C00000"/>
              </a:buClr>
              <a:buSzPct val="100000"/>
            </a:pPr>
            <a:r>
              <a:rPr lang="pl-PL" sz="1600" dirty="0"/>
              <a:t>Zmiany od września 2019 r.</a:t>
            </a:r>
          </a:p>
          <a:p>
            <a:pPr marL="742950" lvl="2" indent="-285750" algn="just" defTabSz="762000">
              <a:spcBef>
                <a:spcPts val="0"/>
              </a:spcBef>
              <a:buClr>
                <a:srgbClr val="C00000"/>
              </a:buClr>
              <a:buSzPct val="100000"/>
              <a:buFont typeface="Calibri" panose="020F0502020204030204" pitchFamily="34" charset="0"/>
              <a:buChar char="-"/>
            </a:pPr>
            <a:r>
              <a:rPr lang="pl-PL" sz="1600" dirty="0"/>
              <a:t>„Biała lista” podatników VAT / weryfikacja rachunków bankowych kontrahentów;</a:t>
            </a:r>
          </a:p>
          <a:p>
            <a:pPr marL="742950" lvl="2" indent="-285750" algn="just" defTabSz="762000">
              <a:spcBef>
                <a:spcPts val="0"/>
              </a:spcBef>
              <a:buClr>
                <a:srgbClr val="C00000"/>
              </a:buClr>
              <a:buSzPct val="100000"/>
              <a:buFont typeface="Calibri" panose="020F0502020204030204" pitchFamily="34" charset="0"/>
              <a:buChar char="-"/>
            </a:pPr>
            <a:r>
              <a:rPr lang="pl-PL" sz="1600" dirty="0"/>
              <a:t>Pakiet zmian obejmujący m.in. definicję pierwszego zasiedlenia;</a:t>
            </a:r>
          </a:p>
          <a:p>
            <a:pPr marL="457200" lvl="2" indent="0" algn="just" defTabSz="762000">
              <a:spcBef>
                <a:spcPts val="0"/>
              </a:spcBef>
              <a:buClr>
                <a:srgbClr val="C00000"/>
              </a:buClr>
              <a:buSzPct val="100000"/>
              <a:buNone/>
            </a:pPr>
            <a:endParaRPr lang="pl-PL" sz="1600" dirty="0"/>
          </a:p>
          <a:p>
            <a:pPr marL="342900" lvl="1" algn="just" defTabSz="762000">
              <a:spcBef>
                <a:spcPts val="0"/>
              </a:spcBef>
              <a:buClr>
                <a:srgbClr val="C00000"/>
              </a:buClr>
              <a:buSzPct val="100000"/>
            </a:pPr>
            <a:r>
              <a:rPr lang="pl-PL" sz="1600" dirty="0"/>
              <a:t>Zmiany od 1 listopada 2019 r.</a:t>
            </a:r>
          </a:p>
          <a:p>
            <a:pPr marL="742950" lvl="2" indent="-285750" algn="just" defTabSz="762000">
              <a:spcBef>
                <a:spcPts val="0"/>
              </a:spcBef>
              <a:buClr>
                <a:srgbClr val="C00000"/>
              </a:buClr>
              <a:buSzPct val="100000"/>
              <a:buFont typeface="Calibri" panose="020F0502020204030204" pitchFamily="34" charset="0"/>
              <a:buChar char="-"/>
            </a:pPr>
            <a:r>
              <a:rPr lang="pl-PL" sz="1600" dirty="0"/>
              <a:t>Obowiązkowy mechanizm podzielonej płatności dla określonych typów transakcji/ likwidacja odwrotnego obciążenia w transakcjach krajowych;</a:t>
            </a:r>
          </a:p>
          <a:p>
            <a:pPr marL="742950" lvl="2" indent="-285750" algn="just" defTabSz="762000">
              <a:spcBef>
                <a:spcPts val="0"/>
              </a:spcBef>
              <a:buClr>
                <a:srgbClr val="C00000"/>
              </a:buClr>
              <a:buSzPct val="100000"/>
              <a:buFont typeface="Calibri" panose="020F0502020204030204" pitchFamily="34" charset="0"/>
              <a:buChar char="-"/>
            </a:pPr>
            <a:r>
              <a:rPr lang="pl-PL" sz="1600" dirty="0"/>
              <a:t>Stosowanie stawki 8% dla robót konserwacyjnych (bez względu na powierzchnię lokalu/obiektu budownictwa mieszkaniowego);</a:t>
            </a:r>
          </a:p>
          <a:p>
            <a:pPr marL="742950" lvl="2" indent="-285750" algn="just" defTabSz="762000">
              <a:spcBef>
                <a:spcPts val="0"/>
              </a:spcBef>
              <a:buClr>
                <a:srgbClr val="C00000"/>
              </a:buClr>
              <a:buSzPct val="100000"/>
              <a:buFont typeface="Calibri" panose="020F0502020204030204" pitchFamily="34" charset="0"/>
              <a:buChar char="-"/>
            </a:pPr>
            <a:r>
              <a:rPr lang="pl-PL" sz="1600" dirty="0"/>
              <a:t>Nowa matryca stawek VAT;</a:t>
            </a:r>
          </a:p>
          <a:p>
            <a:pPr marL="742950" lvl="2" indent="-285750" algn="just" defTabSz="762000">
              <a:spcBef>
                <a:spcPts val="0"/>
              </a:spcBef>
              <a:buClr>
                <a:srgbClr val="C00000"/>
              </a:buClr>
              <a:buSzPct val="100000"/>
              <a:buFont typeface="Calibri" panose="020F0502020204030204" pitchFamily="34" charset="0"/>
              <a:buChar char="-"/>
            </a:pPr>
            <a:r>
              <a:rPr lang="pl-PL" sz="1600" dirty="0"/>
              <a:t>Wiążące informacje stawkowe.</a:t>
            </a:r>
          </a:p>
          <a:p>
            <a:pPr marL="457200" lvl="2" indent="0" algn="just" defTabSz="762000">
              <a:spcBef>
                <a:spcPts val="0"/>
              </a:spcBef>
              <a:buClr>
                <a:srgbClr val="C00000"/>
              </a:buClr>
              <a:buSzPct val="100000"/>
              <a:buNone/>
            </a:pPr>
            <a:endParaRPr lang="pl-PL" sz="1600" dirty="0"/>
          </a:p>
          <a:p>
            <a:pPr marL="342900" lvl="1" algn="just" defTabSz="762000">
              <a:spcBef>
                <a:spcPts val="0"/>
              </a:spcBef>
              <a:buClr>
                <a:srgbClr val="C00000"/>
              </a:buClr>
              <a:buSzPct val="100000"/>
            </a:pPr>
            <a:r>
              <a:rPr lang="pl-PL" sz="1600" dirty="0"/>
              <a:t>Zmiany od 1 stycznia 2020 r.</a:t>
            </a:r>
          </a:p>
          <a:p>
            <a:pPr marL="742950" lvl="2" indent="-285750" algn="just" defTabSz="762000">
              <a:spcBef>
                <a:spcPts val="0"/>
              </a:spcBef>
              <a:buClr>
                <a:srgbClr val="C00000"/>
              </a:buClr>
              <a:buSzPct val="100000"/>
              <a:buFont typeface="Calibri" panose="020F0502020204030204" pitchFamily="34" charset="0"/>
              <a:buChar char="-"/>
            </a:pPr>
            <a:r>
              <a:rPr lang="pl-PL" sz="1600" dirty="0"/>
              <a:t>Nowe zasady wystawiania faktur do transakcji udokumentowanych paragonem fiskalnym; </a:t>
            </a:r>
          </a:p>
          <a:p>
            <a:pPr marL="742950" lvl="2" indent="-285750" algn="just" defTabSz="762000">
              <a:spcBef>
                <a:spcPts val="0"/>
              </a:spcBef>
              <a:buClr>
                <a:srgbClr val="C00000"/>
              </a:buClr>
              <a:buSzPct val="100000"/>
              <a:buFont typeface="Calibri" panose="020F0502020204030204" pitchFamily="34" charset="0"/>
              <a:buChar char="-"/>
            </a:pPr>
            <a:r>
              <a:rPr lang="pl-PL" sz="1600" dirty="0"/>
              <a:t>Identyfikowanie towarów wg kodów CN, usług wg PKWiU 2015;</a:t>
            </a:r>
          </a:p>
          <a:p>
            <a:pPr marL="742950" lvl="2" indent="-285750" algn="just" defTabSz="762000">
              <a:spcBef>
                <a:spcPts val="0"/>
              </a:spcBef>
              <a:buClr>
                <a:srgbClr val="C00000"/>
              </a:buClr>
              <a:buSzPct val="100000"/>
              <a:buFont typeface="Calibri" panose="020F0502020204030204" pitchFamily="34" charset="0"/>
              <a:buChar char="-"/>
            </a:pPr>
            <a:r>
              <a:rPr lang="pl-PL" sz="1600" dirty="0"/>
              <a:t>Uproszczenia w imporcie towarów (zmiana zacznie obowiązywać od lipca 2020 r.).</a:t>
            </a:r>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3</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0758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099655" y="1484783"/>
            <a:ext cx="7992690" cy="523220"/>
          </a:xfrm>
          <a:prstGeom prst="rect">
            <a:avLst/>
          </a:prstGeom>
          <a:noFill/>
        </p:spPr>
        <p:txBody>
          <a:bodyPr wrap="square" rtlCol="0">
            <a:spAutoFit/>
          </a:bodyPr>
          <a:lstStyle/>
          <a:p>
            <a:pPr algn="ctr"/>
            <a:endParaRPr lang="pl-PL" sz="2800" b="1" dirty="0">
              <a:solidFill>
                <a:schemeClr val="accent2">
                  <a:lumMod val="50000"/>
                </a:schemeClr>
              </a:solidFill>
            </a:endParaRPr>
          </a:p>
        </p:txBody>
      </p:sp>
      <p:sp>
        <p:nvSpPr>
          <p:cNvPr id="14" name="Symbol zastępczy zawartości 2"/>
          <p:cNvSpPr txBox="1">
            <a:spLocks/>
          </p:cNvSpPr>
          <p:nvPr/>
        </p:nvSpPr>
        <p:spPr bwMode="auto">
          <a:xfrm>
            <a:off x="1835877" y="1961837"/>
            <a:ext cx="8229600" cy="350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Font typeface="Arial" charset="0"/>
              <a:defRPr sz="2800" kern="1200">
                <a:solidFill>
                  <a:srgbClr val="132441"/>
                </a:solidFill>
                <a:latin typeface="+mn-lt"/>
                <a:ea typeface="+mn-ea"/>
                <a:cs typeface="+mn-cs"/>
              </a:defRPr>
            </a:lvl1pPr>
            <a:lvl2pPr marL="742950" indent="-285750" algn="l" rtl="0" eaLnBrk="1" fontAlgn="base" hangingPunct="1">
              <a:spcBef>
                <a:spcPct val="20000"/>
              </a:spcBef>
              <a:spcAft>
                <a:spcPct val="0"/>
              </a:spcAft>
              <a:buClr>
                <a:srgbClr val="009EE3"/>
              </a:buClr>
              <a:buFont typeface="Wingdings" pitchFamily="2" charset="2"/>
              <a:buChar char="§"/>
              <a:defRPr sz="2400" kern="1200">
                <a:solidFill>
                  <a:srgbClr val="132441"/>
                </a:solidFill>
                <a:latin typeface="+mn-lt"/>
                <a:ea typeface="+mn-ea"/>
                <a:cs typeface="+mn-cs"/>
              </a:defRPr>
            </a:lvl2pPr>
            <a:lvl3pPr marL="1143000" indent="-228600" algn="l" rtl="0" eaLnBrk="1" fontAlgn="base" hangingPunct="1">
              <a:spcBef>
                <a:spcPct val="20000"/>
              </a:spcBef>
              <a:spcAft>
                <a:spcPct val="0"/>
              </a:spcAft>
              <a:buClr>
                <a:srgbClr val="009EE3"/>
              </a:buClr>
              <a:buFont typeface="Arial" charset="0"/>
              <a:buChar char="•"/>
              <a:defRPr sz="2000" kern="1200">
                <a:solidFill>
                  <a:srgbClr val="132441"/>
                </a:solidFill>
                <a:latin typeface="+mn-lt"/>
                <a:ea typeface="+mn-ea"/>
                <a:cs typeface="+mn-cs"/>
              </a:defRPr>
            </a:lvl3pPr>
            <a:lvl4pPr marL="1600200" indent="-228600" algn="l" rtl="0" eaLnBrk="1" fontAlgn="base" hangingPunct="1">
              <a:spcBef>
                <a:spcPct val="20000"/>
              </a:spcBef>
              <a:spcAft>
                <a:spcPct val="0"/>
              </a:spcAft>
              <a:buClr>
                <a:srgbClr val="009EE3"/>
              </a:buClr>
              <a:buFont typeface="Arial" charset="0"/>
              <a:buChar char="–"/>
              <a:defRPr kern="1200">
                <a:solidFill>
                  <a:srgbClr val="132441"/>
                </a:solidFill>
                <a:latin typeface="+mn-lt"/>
                <a:ea typeface="+mn-ea"/>
                <a:cs typeface="+mn-cs"/>
              </a:defRPr>
            </a:lvl4pPr>
            <a:lvl5pPr marL="2057400" indent="-228600" algn="l" rtl="0" eaLnBrk="1" fontAlgn="base" hangingPunct="1">
              <a:spcBef>
                <a:spcPct val="20000"/>
              </a:spcBef>
              <a:spcAft>
                <a:spcPct val="0"/>
              </a:spcAft>
              <a:buClr>
                <a:srgbClr val="009EE3"/>
              </a:buClr>
              <a:buFont typeface="Arial" charset="0"/>
              <a:buChar char="»"/>
              <a:defRPr sz="1600" kern="1200">
                <a:solidFill>
                  <a:srgbClr val="1324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endParaRPr lang="pl-PL" dirty="0">
              <a:solidFill>
                <a:schemeClr val="tx1"/>
              </a:solidFill>
            </a:endParaRPr>
          </a:p>
        </p:txBody>
      </p:sp>
      <p:graphicFrame>
        <p:nvGraphicFramePr>
          <p:cNvPr id="2" name="Tabela 1">
            <a:extLst>
              <a:ext uri="{FF2B5EF4-FFF2-40B4-BE49-F238E27FC236}">
                <a16:creationId xmlns:a16="http://schemas.microsoft.com/office/drawing/2014/main" id="{B5A1AB0F-F6D2-4249-BED0-06FAA5F94795}"/>
              </a:ext>
            </a:extLst>
          </p:cNvPr>
          <p:cNvGraphicFramePr>
            <a:graphicFrameLocks noGrp="1"/>
          </p:cNvGraphicFramePr>
          <p:nvPr/>
        </p:nvGraphicFramePr>
        <p:xfrm>
          <a:off x="1524000" y="0"/>
          <a:ext cx="9144000" cy="6858002"/>
        </p:xfrm>
        <a:graphic>
          <a:graphicData uri="http://schemas.openxmlformats.org/drawingml/2006/table">
            <a:tbl>
              <a:tblPr/>
              <a:tblGrid>
                <a:gridCol w="611560">
                  <a:extLst>
                    <a:ext uri="{9D8B030D-6E8A-4147-A177-3AD203B41FA5}">
                      <a16:colId xmlns:a16="http://schemas.microsoft.com/office/drawing/2014/main" val="1116563086"/>
                    </a:ext>
                  </a:extLst>
                </a:gridCol>
                <a:gridCol w="1296144">
                  <a:extLst>
                    <a:ext uri="{9D8B030D-6E8A-4147-A177-3AD203B41FA5}">
                      <a16:colId xmlns:a16="http://schemas.microsoft.com/office/drawing/2014/main" val="3627963765"/>
                    </a:ext>
                  </a:extLst>
                </a:gridCol>
                <a:gridCol w="7236296">
                  <a:extLst>
                    <a:ext uri="{9D8B030D-6E8A-4147-A177-3AD203B41FA5}">
                      <a16:colId xmlns:a16="http://schemas.microsoft.com/office/drawing/2014/main" val="2407265479"/>
                    </a:ext>
                  </a:extLst>
                </a:gridCol>
              </a:tblGrid>
              <a:tr h="315311">
                <a:tc>
                  <a:txBody>
                    <a:bodyPr/>
                    <a:lstStyle/>
                    <a:p>
                      <a:pPr algn="l"/>
                      <a:r>
                        <a:rPr lang="pl-PL" sz="1200">
                          <a:effectLst/>
                          <a:latin typeface="inherit"/>
                        </a:rPr>
                        <a:t>76</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ex 26.70.13.0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Aparaty fotograficzne cyfrowe i kamery cyfrowe – wyłącznie cyfrowe aparaty fotograficzne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3649498"/>
                  </a:ext>
                </a:extLst>
              </a:tr>
              <a:tr h="867103">
                <a:tc>
                  <a:txBody>
                    <a:bodyPr/>
                    <a:lstStyle/>
                    <a:p>
                      <a:pPr algn="l"/>
                      <a:r>
                        <a:rPr lang="pl-PL" sz="1200" dirty="0">
                          <a:effectLst/>
                          <a:latin typeface="inherit"/>
                        </a:rPr>
                        <a:t>77</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dirty="0">
                          <a:effectLst/>
                          <a:latin typeface="inherit"/>
                        </a:rPr>
                        <a:t>ex 28.23.26.0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Części i akcesoria do fotokopiarek – wyłącznie kasety z tuszem i głowicą drukującą do drukarek do maszyn do automatycznego przetwarzania danych, tonery z głowicą drukującą do drukarek do maszyn do automatycznego przetwarzania danych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8073717"/>
                  </a:ext>
                </a:extLst>
              </a:tr>
              <a:tr h="236483">
                <a:tc>
                  <a:txBody>
                    <a:bodyPr/>
                    <a:lstStyle/>
                    <a:p>
                      <a:pPr algn="l"/>
                      <a:r>
                        <a:rPr lang="pl-PL" sz="1200">
                          <a:effectLst/>
                          <a:latin typeface="inherit"/>
                        </a:rPr>
                        <a:t>78</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dirty="0">
                          <a:effectLst/>
                          <a:latin typeface="inherit"/>
                        </a:rPr>
                        <a:t>ex 58.29.11.0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Pakiety oprogramowania systemów operacyjnych – wyłącznie dyski SSD</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6551237"/>
                  </a:ext>
                </a:extLst>
              </a:tr>
              <a:tr h="315311">
                <a:tc>
                  <a:txBody>
                    <a:bodyPr/>
                    <a:lstStyle/>
                    <a:p>
                      <a:pPr algn="l"/>
                      <a:r>
                        <a:rPr lang="pl-PL" sz="1200">
                          <a:effectLst/>
                          <a:latin typeface="inherit"/>
                        </a:rPr>
                        <a:t>79</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ex 58.29.29.0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Pakiety pozostałego oprogramowania użytkowego – wyłącznie dyski SSD</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6454456"/>
                  </a:ext>
                </a:extLst>
              </a:tr>
              <a:tr h="394138">
                <a:tc>
                  <a:txBody>
                    <a:bodyPr/>
                    <a:lstStyle/>
                    <a:p>
                      <a:pPr algn="l"/>
                      <a:r>
                        <a:rPr lang="pl-PL" sz="1200">
                          <a:effectLst/>
                          <a:latin typeface="inherit"/>
                        </a:rPr>
                        <a:t>80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ex 59.11.23.0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Pozostałe filmy i nagrania wideo na dyskach, taśmach magnetycznych itp. nośnikach – wyłącznie dyski SSD</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5207311"/>
                  </a:ext>
                </a:extLst>
              </a:tr>
              <a:tr h="788276">
                <a:tc>
                  <a:txBody>
                    <a:bodyPr/>
                    <a:lstStyle/>
                    <a:p>
                      <a:pPr algn="l"/>
                      <a:r>
                        <a:rPr lang="pl-PL" sz="1200">
                          <a:effectLst/>
                          <a:latin typeface="inherit"/>
                        </a:rPr>
                        <a:t>81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bez względu na symbol PKWiU</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dirty="0">
                          <a:effectLst/>
                          <a:latin typeface="inherit"/>
                        </a:rPr>
                        <a:t>Usługi w zakresie przenoszenia uprawnień do emisji gazów cieplarnianych, o których mowa w ustawie z dnia 12 czerwca 2015 r. o systemie handlu uprawnieniami do emisji gazów cieplarnianych (Dz.U. z 2017 r. poz. 568)</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6529031"/>
                  </a:ext>
                </a:extLst>
              </a:tr>
              <a:tr h="630620">
                <a:tc>
                  <a:txBody>
                    <a:bodyPr/>
                    <a:lstStyle/>
                    <a:p>
                      <a:pPr algn="l"/>
                      <a:r>
                        <a:rPr lang="pl-PL" sz="1200">
                          <a:effectLst/>
                          <a:latin typeface="inherit"/>
                        </a:rPr>
                        <a:t>82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41.00.30.0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budowlane związane ze wznoszeniem budynków mieszkalnych (prace związane z budową nowych budynków, przebudową lub remontem istniejących budynków)</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6064854"/>
                  </a:ext>
                </a:extLst>
              </a:tr>
              <a:tr h="709449">
                <a:tc>
                  <a:txBody>
                    <a:bodyPr/>
                    <a:lstStyle/>
                    <a:p>
                      <a:pPr algn="l"/>
                      <a:r>
                        <a:rPr lang="pl-PL" sz="1200">
                          <a:effectLst/>
                          <a:latin typeface="inherit"/>
                        </a:rPr>
                        <a:t>83</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41.00.40.0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budowlane związane ze wznoszeniem budynków niemieszkalnych (prace związane z budową nowych budynków, przebudową lub remontem istniejących budynków)</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3397207"/>
                  </a:ext>
                </a:extLst>
              </a:tr>
              <a:tr h="472965">
                <a:tc>
                  <a:txBody>
                    <a:bodyPr/>
                    <a:lstStyle/>
                    <a:p>
                      <a:pPr algn="l"/>
                      <a:r>
                        <a:rPr lang="pl-PL" sz="1200">
                          <a:effectLst/>
                          <a:latin typeface="inherit"/>
                        </a:rPr>
                        <a:t>84</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42.11.20.0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autostrad, dróg, ulic i innych dróg dla pojazdów i pieszych oraz budową pasów startowych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8222291"/>
                  </a:ext>
                </a:extLst>
              </a:tr>
              <a:tr h="315311">
                <a:tc>
                  <a:txBody>
                    <a:bodyPr/>
                    <a:lstStyle/>
                    <a:p>
                      <a:pPr algn="l"/>
                      <a:r>
                        <a:rPr lang="pl-PL" sz="1200">
                          <a:effectLst/>
                          <a:latin typeface="inherit"/>
                        </a:rPr>
                        <a:t>85</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42.12.20.0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dróg szynowych i kolei podziemnej</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5748472"/>
                  </a:ext>
                </a:extLst>
              </a:tr>
              <a:tr h="236483">
                <a:tc>
                  <a:txBody>
                    <a:bodyPr/>
                    <a:lstStyle/>
                    <a:p>
                      <a:pPr algn="l"/>
                      <a:r>
                        <a:rPr lang="pl-PL" sz="1200">
                          <a:effectLst/>
                          <a:latin typeface="inherit"/>
                        </a:rPr>
                        <a:t>86</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42.13.20.0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mostów i tuneli</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5592125"/>
                  </a:ext>
                </a:extLst>
              </a:tr>
              <a:tr h="236483">
                <a:tc>
                  <a:txBody>
                    <a:bodyPr/>
                    <a:lstStyle/>
                    <a:p>
                      <a:pPr algn="l"/>
                      <a:r>
                        <a:rPr lang="pl-PL" sz="1200">
                          <a:effectLst/>
                          <a:latin typeface="inherit"/>
                        </a:rPr>
                        <a:t>87</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42.21.21.0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rurociągów przesyłowych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784051"/>
                  </a:ext>
                </a:extLst>
              </a:tr>
              <a:tr h="315311">
                <a:tc>
                  <a:txBody>
                    <a:bodyPr/>
                    <a:lstStyle/>
                    <a:p>
                      <a:pPr algn="l"/>
                      <a:r>
                        <a:rPr lang="pl-PL" sz="1200">
                          <a:effectLst/>
                          <a:latin typeface="inherit"/>
                        </a:rPr>
                        <a:t>88</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42.21.22.0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sieci rozdzielczych, włączając prace pomocnicze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5790995"/>
                  </a:ext>
                </a:extLst>
              </a:tr>
              <a:tr h="630620">
                <a:tc>
                  <a:txBody>
                    <a:bodyPr/>
                    <a:lstStyle/>
                    <a:p>
                      <a:pPr algn="l"/>
                      <a:r>
                        <a:rPr lang="pl-PL" sz="1200">
                          <a:effectLst/>
                          <a:latin typeface="inherit"/>
                        </a:rPr>
                        <a:t>89</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42.21.23.0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systemów irygacyjnych (kanałów), magistrali i linii wodociągowych, obiektów do uzdatniania wody i oczyszczania ścieków oraz stacji pomp</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0367912"/>
                  </a:ext>
                </a:extLst>
              </a:tr>
              <a:tr h="394138">
                <a:tc>
                  <a:txBody>
                    <a:bodyPr/>
                    <a:lstStyle/>
                    <a:p>
                      <a:pPr algn="l"/>
                      <a:r>
                        <a:rPr lang="pl-PL" sz="1200">
                          <a:effectLst/>
                          <a:latin typeface="inherit"/>
                        </a:rPr>
                        <a:t>90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42.21.24.0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dirty="0">
                          <a:effectLst/>
                          <a:latin typeface="inherit"/>
                        </a:rPr>
                        <a:t>Roboty związane z wierceniem studni i ujęć wodnych oraz instalowaniem zbiorników septycznych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0101647"/>
                  </a:ext>
                </a:extLst>
              </a:tr>
            </a:tbl>
          </a:graphicData>
        </a:graphic>
      </p:graphicFrame>
    </p:spTree>
    <p:extLst>
      <p:ext uri="{BB962C8B-B14F-4D97-AF65-F5344CB8AC3E}">
        <p14:creationId xmlns:p14="http://schemas.microsoft.com/office/powerpoint/2010/main" val="1579534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099655" y="1484783"/>
            <a:ext cx="7992690" cy="523220"/>
          </a:xfrm>
          <a:prstGeom prst="rect">
            <a:avLst/>
          </a:prstGeom>
          <a:noFill/>
        </p:spPr>
        <p:txBody>
          <a:bodyPr wrap="square" rtlCol="0">
            <a:spAutoFit/>
          </a:bodyPr>
          <a:lstStyle/>
          <a:p>
            <a:pPr algn="ctr"/>
            <a:endParaRPr lang="pl-PL" sz="2800" b="1" dirty="0">
              <a:solidFill>
                <a:schemeClr val="accent2">
                  <a:lumMod val="50000"/>
                </a:schemeClr>
              </a:solidFill>
            </a:endParaRPr>
          </a:p>
        </p:txBody>
      </p:sp>
      <p:sp>
        <p:nvSpPr>
          <p:cNvPr id="14" name="Symbol zastępczy zawartości 2"/>
          <p:cNvSpPr txBox="1">
            <a:spLocks/>
          </p:cNvSpPr>
          <p:nvPr/>
        </p:nvSpPr>
        <p:spPr bwMode="auto">
          <a:xfrm>
            <a:off x="1835877" y="1961837"/>
            <a:ext cx="8229600" cy="350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Font typeface="Arial" charset="0"/>
              <a:defRPr sz="2800" kern="1200">
                <a:solidFill>
                  <a:srgbClr val="132441"/>
                </a:solidFill>
                <a:latin typeface="+mn-lt"/>
                <a:ea typeface="+mn-ea"/>
                <a:cs typeface="+mn-cs"/>
              </a:defRPr>
            </a:lvl1pPr>
            <a:lvl2pPr marL="742950" indent="-285750" algn="l" rtl="0" eaLnBrk="1" fontAlgn="base" hangingPunct="1">
              <a:spcBef>
                <a:spcPct val="20000"/>
              </a:spcBef>
              <a:spcAft>
                <a:spcPct val="0"/>
              </a:spcAft>
              <a:buClr>
                <a:srgbClr val="009EE3"/>
              </a:buClr>
              <a:buFont typeface="Wingdings" pitchFamily="2" charset="2"/>
              <a:buChar char="§"/>
              <a:defRPr sz="2400" kern="1200">
                <a:solidFill>
                  <a:srgbClr val="132441"/>
                </a:solidFill>
                <a:latin typeface="+mn-lt"/>
                <a:ea typeface="+mn-ea"/>
                <a:cs typeface="+mn-cs"/>
              </a:defRPr>
            </a:lvl2pPr>
            <a:lvl3pPr marL="1143000" indent="-228600" algn="l" rtl="0" eaLnBrk="1" fontAlgn="base" hangingPunct="1">
              <a:spcBef>
                <a:spcPct val="20000"/>
              </a:spcBef>
              <a:spcAft>
                <a:spcPct val="0"/>
              </a:spcAft>
              <a:buClr>
                <a:srgbClr val="009EE3"/>
              </a:buClr>
              <a:buFont typeface="Arial" charset="0"/>
              <a:buChar char="•"/>
              <a:defRPr sz="2000" kern="1200">
                <a:solidFill>
                  <a:srgbClr val="132441"/>
                </a:solidFill>
                <a:latin typeface="+mn-lt"/>
                <a:ea typeface="+mn-ea"/>
                <a:cs typeface="+mn-cs"/>
              </a:defRPr>
            </a:lvl3pPr>
            <a:lvl4pPr marL="1600200" indent="-228600" algn="l" rtl="0" eaLnBrk="1" fontAlgn="base" hangingPunct="1">
              <a:spcBef>
                <a:spcPct val="20000"/>
              </a:spcBef>
              <a:spcAft>
                <a:spcPct val="0"/>
              </a:spcAft>
              <a:buClr>
                <a:srgbClr val="009EE3"/>
              </a:buClr>
              <a:buFont typeface="Arial" charset="0"/>
              <a:buChar char="–"/>
              <a:defRPr kern="1200">
                <a:solidFill>
                  <a:srgbClr val="132441"/>
                </a:solidFill>
                <a:latin typeface="+mn-lt"/>
                <a:ea typeface="+mn-ea"/>
                <a:cs typeface="+mn-cs"/>
              </a:defRPr>
            </a:lvl4pPr>
            <a:lvl5pPr marL="2057400" indent="-228600" algn="l" rtl="0" eaLnBrk="1" fontAlgn="base" hangingPunct="1">
              <a:spcBef>
                <a:spcPct val="20000"/>
              </a:spcBef>
              <a:spcAft>
                <a:spcPct val="0"/>
              </a:spcAft>
              <a:buClr>
                <a:srgbClr val="009EE3"/>
              </a:buClr>
              <a:buFont typeface="Arial" charset="0"/>
              <a:buChar char="»"/>
              <a:defRPr sz="1600" kern="1200">
                <a:solidFill>
                  <a:srgbClr val="1324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endParaRPr lang="pl-PL" dirty="0">
              <a:solidFill>
                <a:schemeClr val="tx1"/>
              </a:solidFill>
            </a:endParaRPr>
          </a:p>
        </p:txBody>
      </p:sp>
      <p:graphicFrame>
        <p:nvGraphicFramePr>
          <p:cNvPr id="2" name="Tabela 1">
            <a:extLst>
              <a:ext uri="{FF2B5EF4-FFF2-40B4-BE49-F238E27FC236}">
                <a16:creationId xmlns:a16="http://schemas.microsoft.com/office/drawing/2014/main" id="{53789114-827B-43EE-BE7D-3E68DC38BB52}"/>
              </a:ext>
            </a:extLst>
          </p:cNvPr>
          <p:cNvGraphicFramePr>
            <a:graphicFrameLocks noGrp="1"/>
          </p:cNvGraphicFramePr>
          <p:nvPr/>
        </p:nvGraphicFramePr>
        <p:xfrm>
          <a:off x="1524000" y="0"/>
          <a:ext cx="9144000" cy="6857998"/>
        </p:xfrm>
        <a:graphic>
          <a:graphicData uri="http://schemas.openxmlformats.org/drawingml/2006/table">
            <a:tbl>
              <a:tblPr/>
              <a:tblGrid>
                <a:gridCol w="611560">
                  <a:extLst>
                    <a:ext uri="{9D8B030D-6E8A-4147-A177-3AD203B41FA5}">
                      <a16:colId xmlns:a16="http://schemas.microsoft.com/office/drawing/2014/main" val="3150823719"/>
                    </a:ext>
                  </a:extLst>
                </a:gridCol>
                <a:gridCol w="1296144">
                  <a:extLst>
                    <a:ext uri="{9D8B030D-6E8A-4147-A177-3AD203B41FA5}">
                      <a16:colId xmlns:a16="http://schemas.microsoft.com/office/drawing/2014/main" val="2045485100"/>
                    </a:ext>
                  </a:extLst>
                </a:gridCol>
                <a:gridCol w="7236296">
                  <a:extLst>
                    <a:ext uri="{9D8B030D-6E8A-4147-A177-3AD203B41FA5}">
                      <a16:colId xmlns:a16="http://schemas.microsoft.com/office/drawing/2014/main" val="1835456384"/>
                    </a:ext>
                  </a:extLst>
                </a:gridCol>
              </a:tblGrid>
              <a:tr h="581186">
                <a:tc>
                  <a:txBody>
                    <a:bodyPr/>
                    <a:lstStyle/>
                    <a:p>
                      <a:pPr algn="l"/>
                      <a:r>
                        <a:rPr lang="pl-PL" sz="1200">
                          <a:effectLst/>
                          <a:latin typeface="inherit"/>
                        </a:rPr>
                        <a:t>91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42.22.21.0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przesyłowych linii telekomunikacyjnych i elektroenergetycznych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8917"/>
                  </a:ext>
                </a:extLst>
              </a:tr>
              <a:tr h="581186">
                <a:tc>
                  <a:txBody>
                    <a:bodyPr/>
                    <a:lstStyle/>
                    <a:p>
                      <a:pPr algn="l"/>
                      <a:r>
                        <a:rPr lang="pl-PL" sz="1200">
                          <a:effectLst/>
                          <a:latin typeface="inherit"/>
                        </a:rPr>
                        <a:t>92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42.22.22.0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rozdzielczych linii telekomunikacyjnych i elektroenergetycznych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6485013"/>
                  </a:ext>
                </a:extLst>
              </a:tr>
              <a:tr h="348712">
                <a:tc>
                  <a:txBody>
                    <a:bodyPr/>
                    <a:lstStyle/>
                    <a:p>
                      <a:pPr algn="l"/>
                      <a:r>
                        <a:rPr lang="pl-PL" sz="1200">
                          <a:effectLst/>
                          <a:latin typeface="inherit"/>
                        </a:rPr>
                        <a:t>93</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42.22.23.0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elektrowni</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8488724"/>
                  </a:ext>
                </a:extLst>
              </a:tr>
              <a:tr h="581186">
                <a:tc>
                  <a:txBody>
                    <a:bodyPr/>
                    <a:lstStyle/>
                    <a:p>
                      <a:pPr algn="l"/>
                      <a:r>
                        <a:rPr lang="pl-PL" sz="1200">
                          <a:effectLst/>
                          <a:latin typeface="inherit"/>
                        </a:rPr>
                        <a:t>94</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42.91.20.0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nabrzeży, portów, tam, śluz i związanych z nimi obiektów hydrotechnicznych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6750548"/>
                  </a:ext>
                </a:extLst>
              </a:tr>
              <a:tr h="348712">
                <a:tc>
                  <a:txBody>
                    <a:bodyPr/>
                    <a:lstStyle/>
                    <a:p>
                      <a:pPr algn="l"/>
                      <a:r>
                        <a:rPr lang="pl-PL" sz="1200">
                          <a:effectLst/>
                          <a:latin typeface="inherit"/>
                        </a:rPr>
                        <a:t>95</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42.99.21.0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obiektów produkcyjnych i górniczych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1341585"/>
                  </a:ext>
                </a:extLst>
              </a:tr>
              <a:tr h="464949">
                <a:tc>
                  <a:txBody>
                    <a:bodyPr/>
                    <a:lstStyle/>
                    <a:p>
                      <a:pPr algn="l"/>
                      <a:r>
                        <a:rPr lang="pl-PL" sz="1200">
                          <a:effectLst/>
                          <a:latin typeface="inherit"/>
                        </a:rPr>
                        <a:t>96</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42.99.22.0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stadionów i boisk sportowych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5523205"/>
                  </a:ext>
                </a:extLst>
              </a:tr>
              <a:tr h="464949">
                <a:tc>
                  <a:txBody>
                    <a:bodyPr/>
                    <a:lstStyle/>
                    <a:p>
                      <a:pPr algn="l"/>
                      <a:r>
                        <a:rPr lang="pl-PL" sz="1200">
                          <a:effectLst/>
                          <a:latin typeface="inherit"/>
                        </a:rPr>
                        <a:t>97</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42.99.29.0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ogólnobudowlane związane z budową pozostałych obiektów inżynierii lądowej i wodnej</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4246171"/>
                  </a:ext>
                </a:extLst>
              </a:tr>
              <a:tr h="348712">
                <a:tc>
                  <a:txBody>
                    <a:bodyPr/>
                    <a:lstStyle/>
                    <a:p>
                      <a:pPr algn="l"/>
                      <a:r>
                        <a:rPr lang="pl-PL" sz="1200">
                          <a:effectLst/>
                          <a:latin typeface="inherit"/>
                        </a:rPr>
                        <a:t>98</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43.11.10.0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rozbiórką i burzeniem obiektów budowlanych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229304"/>
                  </a:ext>
                </a:extLst>
              </a:tr>
              <a:tr h="464949">
                <a:tc>
                  <a:txBody>
                    <a:bodyPr/>
                    <a:lstStyle/>
                    <a:p>
                      <a:pPr algn="l"/>
                      <a:r>
                        <a:rPr lang="pl-PL" sz="1200">
                          <a:effectLst/>
                          <a:latin typeface="inherit"/>
                        </a:rPr>
                        <a:t>99</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43.12.11.0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przygotowaniem terenu pod budowę, z wyłączeniem robót ziemnych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2024519"/>
                  </a:ext>
                </a:extLst>
              </a:tr>
              <a:tr h="464949">
                <a:tc>
                  <a:txBody>
                    <a:bodyPr/>
                    <a:lstStyle/>
                    <a:p>
                      <a:pPr algn="l"/>
                      <a:r>
                        <a:rPr lang="pl-PL" sz="1200">
                          <a:effectLst/>
                          <a:latin typeface="inherit"/>
                        </a:rPr>
                        <a:t>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43.12.12.0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ziemne: roboty związane z kopaniem rowów i wykopów oraz przemieszczaniem ziemi</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6337810"/>
                  </a:ext>
                </a:extLst>
              </a:tr>
              <a:tr h="464949">
                <a:tc>
                  <a:txBody>
                    <a:bodyPr/>
                    <a:lstStyle/>
                    <a:p>
                      <a:pPr algn="l"/>
                      <a:r>
                        <a:rPr lang="pl-PL" sz="1200">
                          <a:effectLst/>
                          <a:latin typeface="inherit"/>
                        </a:rPr>
                        <a:t>101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43.13.10.0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wykonywaniem wykopów i wierceń geologiczno-inżynierskich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7094228"/>
                  </a:ext>
                </a:extLst>
              </a:tr>
              <a:tr h="464949">
                <a:tc>
                  <a:txBody>
                    <a:bodyPr/>
                    <a:lstStyle/>
                    <a:p>
                      <a:pPr algn="l"/>
                      <a:r>
                        <a:rPr lang="pl-PL" sz="1200">
                          <a:effectLst/>
                          <a:latin typeface="inherit"/>
                        </a:rPr>
                        <a:t>102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43.21.10.1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wykonywaniem instalacji elektrycznych służących bezpieczeństwu</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4745706"/>
                  </a:ext>
                </a:extLst>
              </a:tr>
              <a:tr h="348712">
                <a:tc>
                  <a:txBody>
                    <a:bodyPr/>
                    <a:lstStyle/>
                    <a:p>
                      <a:pPr algn="l"/>
                      <a:r>
                        <a:rPr lang="pl-PL" sz="1200">
                          <a:effectLst/>
                          <a:latin typeface="inherit"/>
                        </a:rPr>
                        <a:t>103</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43.21.10.2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wykonywaniem pozostałych instalacji elektrycznych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0737519"/>
                  </a:ext>
                </a:extLst>
              </a:tr>
              <a:tr h="464949">
                <a:tc>
                  <a:txBody>
                    <a:bodyPr/>
                    <a:lstStyle/>
                    <a:p>
                      <a:pPr algn="l"/>
                      <a:r>
                        <a:rPr lang="pl-PL" sz="1200">
                          <a:effectLst/>
                          <a:latin typeface="inherit"/>
                        </a:rPr>
                        <a:t>104</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43.22.11.0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wykonywaniem instalacji wodno-kanalizacyjnych i odwadniających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360995"/>
                  </a:ext>
                </a:extLst>
              </a:tr>
              <a:tr h="464949">
                <a:tc>
                  <a:txBody>
                    <a:bodyPr/>
                    <a:lstStyle/>
                    <a:p>
                      <a:pPr algn="l"/>
                      <a:r>
                        <a:rPr lang="pl-PL" sz="1200">
                          <a:effectLst/>
                          <a:latin typeface="inherit"/>
                        </a:rPr>
                        <a:t>105</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43.22.12.0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dirty="0">
                          <a:effectLst/>
                          <a:latin typeface="inherit"/>
                        </a:rPr>
                        <a:t>Roboty związane z wykonywaniem instalacji cieplnych, wentylacyjnych i klimatyzacyjnych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9712887"/>
                  </a:ext>
                </a:extLst>
              </a:tr>
            </a:tbl>
          </a:graphicData>
        </a:graphic>
      </p:graphicFrame>
    </p:spTree>
    <p:extLst>
      <p:ext uri="{BB962C8B-B14F-4D97-AF65-F5344CB8AC3E}">
        <p14:creationId xmlns:p14="http://schemas.microsoft.com/office/powerpoint/2010/main" val="514637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099655" y="1484783"/>
            <a:ext cx="7992690" cy="523220"/>
          </a:xfrm>
          <a:prstGeom prst="rect">
            <a:avLst/>
          </a:prstGeom>
          <a:noFill/>
        </p:spPr>
        <p:txBody>
          <a:bodyPr wrap="square" rtlCol="0">
            <a:spAutoFit/>
          </a:bodyPr>
          <a:lstStyle/>
          <a:p>
            <a:pPr algn="ctr"/>
            <a:endParaRPr lang="pl-PL" sz="2800" b="1" dirty="0">
              <a:solidFill>
                <a:schemeClr val="accent2">
                  <a:lumMod val="50000"/>
                </a:schemeClr>
              </a:solidFill>
            </a:endParaRPr>
          </a:p>
        </p:txBody>
      </p:sp>
      <p:sp>
        <p:nvSpPr>
          <p:cNvPr id="14" name="Symbol zastępczy zawartości 2"/>
          <p:cNvSpPr txBox="1">
            <a:spLocks/>
          </p:cNvSpPr>
          <p:nvPr/>
        </p:nvSpPr>
        <p:spPr bwMode="auto">
          <a:xfrm>
            <a:off x="1835877" y="1961837"/>
            <a:ext cx="8229600" cy="350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Font typeface="Arial" charset="0"/>
              <a:defRPr sz="2800" kern="1200">
                <a:solidFill>
                  <a:srgbClr val="132441"/>
                </a:solidFill>
                <a:latin typeface="+mn-lt"/>
                <a:ea typeface="+mn-ea"/>
                <a:cs typeface="+mn-cs"/>
              </a:defRPr>
            </a:lvl1pPr>
            <a:lvl2pPr marL="742950" indent="-285750" algn="l" rtl="0" eaLnBrk="1" fontAlgn="base" hangingPunct="1">
              <a:spcBef>
                <a:spcPct val="20000"/>
              </a:spcBef>
              <a:spcAft>
                <a:spcPct val="0"/>
              </a:spcAft>
              <a:buClr>
                <a:srgbClr val="009EE3"/>
              </a:buClr>
              <a:buFont typeface="Wingdings" pitchFamily="2" charset="2"/>
              <a:buChar char="§"/>
              <a:defRPr sz="2400" kern="1200">
                <a:solidFill>
                  <a:srgbClr val="132441"/>
                </a:solidFill>
                <a:latin typeface="+mn-lt"/>
                <a:ea typeface="+mn-ea"/>
                <a:cs typeface="+mn-cs"/>
              </a:defRPr>
            </a:lvl2pPr>
            <a:lvl3pPr marL="1143000" indent="-228600" algn="l" rtl="0" eaLnBrk="1" fontAlgn="base" hangingPunct="1">
              <a:spcBef>
                <a:spcPct val="20000"/>
              </a:spcBef>
              <a:spcAft>
                <a:spcPct val="0"/>
              </a:spcAft>
              <a:buClr>
                <a:srgbClr val="009EE3"/>
              </a:buClr>
              <a:buFont typeface="Arial" charset="0"/>
              <a:buChar char="•"/>
              <a:defRPr sz="2000" kern="1200">
                <a:solidFill>
                  <a:srgbClr val="132441"/>
                </a:solidFill>
                <a:latin typeface="+mn-lt"/>
                <a:ea typeface="+mn-ea"/>
                <a:cs typeface="+mn-cs"/>
              </a:defRPr>
            </a:lvl3pPr>
            <a:lvl4pPr marL="1600200" indent="-228600" algn="l" rtl="0" eaLnBrk="1" fontAlgn="base" hangingPunct="1">
              <a:spcBef>
                <a:spcPct val="20000"/>
              </a:spcBef>
              <a:spcAft>
                <a:spcPct val="0"/>
              </a:spcAft>
              <a:buClr>
                <a:srgbClr val="009EE3"/>
              </a:buClr>
              <a:buFont typeface="Arial" charset="0"/>
              <a:buChar char="–"/>
              <a:defRPr kern="1200">
                <a:solidFill>
                  <a:srgbClr val="132441"/>
                </a:solidFill>
                <a:latin typeface="+mn-lt"/>
                <a:ea typeface="+mn-ea"/>
                <a:cs typeface="+mn-cs"/>
              </a:defRPr>
            </a:lvl4pPr>
            <a:lvl5pPr marL="2057400" indent="-228600" algn="l" rtl="0" eaLnBrk="1" fontAlgn="base" hangingPunct="1">
              <a:spcBef>
                <a:spcPct val="20000"/>
              </a:spcBef>
              <a:spcAft>
                <a:spcPct val="0"/>
              </a:spcAft>
              <a:buClr>
                <a:srgbClr val="009EE3"/>
              </a:buClr>
              <a:buFont typeface="Arial" charset="0"/>
              <a:buChar char="»"/>
              <a:defRPr sz="1600" kern="1200">
                <a:solidFill>
                  <a:srgbClr val="1324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endParaRPr lang="pl-PL" dirty="0">
              <a:solidFill>
                <a:schemeClr val="tx1"/>
              </a:solidFill>
            </a:endParaRPr>
          </a:p>
        </p:txBody>
      </p:sp>
      <p:graphicFrame>
        <p:nvGraphicFramePr>
          <p:cNvPr id="2" name="Tabela 1">
            <a:extLst>
              <a:ext uri="{FF2B5EF4-FFF2-40B4-BE49-F238E27FC236}">
                <a16:creationId xmlns:a16="http://schemas.microsoft.com/office/drawing/2014/main" id="{8A8D30BB-A39C-4B51-AE60-83ED8BC4BF12}"/>
              </a:ext>
            </a:extLst>
          </p:cNvPr>
          <p:cNvGraphicFramePr>
            <a:graphicFrameLocks noGrp="1"/>
          </p:cNvGraphicFramePr>
          <p:nvPr/>
        </p:nvGraphicFramePr>
        <p:xfrm>
          <a:off x="1524000" y="0"/>
          <a:ext cx="9144000" cy="6904836"/>
        </p:xfrm>
        <a:graphic>
          <a:graphicData uri="http://schemas.openxmlformats.org/drawingml/2006/table">
            <a:tbl>
              <a:tblPr/>
              <a:tblGrid>
                <a:gridCol w="611560">
                  <a:extLst>
                    <a:ext uri="{9D8B030D-6E8A-4147-A177-3AD203B41FA5}">
                      <a16:colId xmlns:a16="http://schemas.microsoft.com/office/drawing/2014/main" val="1178170363"/>
                    </a:ext>
                  </a:extLst>
                </a:gridCol>
                <a:gridCol w="1296144">
                  <a:extLst>
                    <a:ext uri="{9D8B030D-6E8A-4147-A177-3AD203B41FA5}">
                      <a16:colId xmlns:a16="http://schemas.microsoft.com/office/drawing/2014/main" val="3838055354"/>
                    </a:ext>
                  </a:extLst>
                </a:gridCol>
                <a:gridCol w="7236296">
                  <a:extLst>
                    <a:ext uri="{9D8B030D-6E8A-4147-A177-3AD203B41FA5}">
                      <a16:colId xmlns:a16="http://schemas.microsoft.com/office/drawing/2014/main" val="1699016296"/>
                    </a:ext>
                  </a:extLst>
                </a:gridCol>
              </a:tblGrid>
              <a:tr h="501805">
                <a:tc>
                  <a:txBody>
                    <a:bodyPr/>
                    <a:lstStyle/>
                    <a:p>
                      <a:pPr algn="l"/>
                      <a:r>
                        <a:rPr lang="pl-PL" sz="1200">
                          <a:effectLst/>
                          <a:latin typeface="inherit"/>
                        </a:rPr>
                        <a:t>106</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43.22.20.0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wykonywaniem instalacji gazowych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2207158"/>
                  </a:ext>
                </a:extLst>
              </a:tr>
              <a:tr h="334537">
                <a:tc>
                  <a:txBody>
                    <a:bodyPr/>
                    <a:lstStyle/>
                    <a:p>
                      <a:pPr algn="l"/>
                      <a:r>
                        <a:rPr lang="pl-PL" sz="1200">
                          <a:effectLst/>
                          <a:latin typeface="inherit"/>
                        </a:rPr>
                        <a:t>107</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43.29.11.0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dirty="0">
                          <a:effectLst/>
                          <a:latin typeface="inherit"/>
                        </a:rPr>
                        <a:t>Roboty związane z zakładaniem izolacji</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450369"/>
                  </a:ext>
                </a:extLst>
              </a:tr>
              <a:tr h="334537">
                <a:tc>
                  <a:txBody>
                    <a:bodyPr/>
                    <a:lstStyle/>
                    <a:p>
                      <a:pPr algn="l"/>
                      <a:r>
                        <a:rPr lang="pl-PL" sz="1200">
                          <a:effectLst/>
                          <a:latin typeface="inherit"/>
                        </a:rPr>
                        <a:t>108</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43.29.12.0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zakładaniem ogrodzeń</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2145034"/>
                  </a:ext>
                </a:extLst>
              </a:tr>
              <a:tr h="501805">
                <a:tc>
                  <a:txBody>
                    <a:bodyPr/>
                    <a:lstStyle/>
                    <a:p>
                      <a:pPr algn="l"/>
                      <a:r>
                        <a:rPr lang="pl-PL" sz="1200">
                          <a:effectLst/>
                          <a:latin typeface="inherit"/>
                        </a:rPr>
                        <a:t>109</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43.29.19.0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Pozostałe roboty instalacyjne, gdzie indziej niesklasyfikowane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4764217"/>
                  </a:ext>
                </a:extLst>
              </a:tr>
              <a:tr h="167268">
                <a:tc>
                  <a:txBody>
                    <a:bodyPr/>
                    <a:lstStyle/>
                    <a:p>
                      <a:pPr algn="l"/>
                      <a:r>
                        <a:rPr lang="pl-PL" sz="1200">
                          <a:effectLst/>
                          <a:latin typeface="inherit"/>
                        </a:rPr>
                        <a:t>110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43.31.10.0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tynkarskie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8454986"/>
                  </a:ext>
                </a:extLst>
              </a:tr>
              <a:tr h="334537">
                <a:tc>
                  <a:txBody>
                    <a:bodyPr/>
                    <a:lstStyle/>
                    <a:p>
                      <a:pPr algn="l"/>
                      <a:r>
                        <a:rPr lang="pl-PL" sz="1200">
                          <a:effectLst/>
                          <a:latin typeface="inherit"/>
                        </a:rPr>
                        <a:t>111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43.32.10.0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instalacyjne stolarki budowlanej</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5420914"/>
                  </a:ext>
                </a:extLst>
              </a:tr>
              <a:tr h="501805">
                <a:tc>
                  <a:txBody>
                    <a:bodyPr/>
                    <a:lstStyle/>
                    <a:p>
                      <a:pPr algn="l"/>
                      <a:r>
                        <a:rPr lang="pl-PL" sz="1200">
                          <a:effectLst/>
                          <a:latin typeface="inherit"/>
                        </a:rPr>
                        <a:t>112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43.33.10.0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wykładaniem posadzek i oblicowywaniem ścian</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2098134"/>
                  </a:ext>
                </a:extLst>
              </a:tr>
              <a:tr h="669073">
                <a:tc>
                  <a:txBody>
                    <a:bodyPr/>
                    <a:lstStyle/>
                    <a:p>
                      <a:pPr algn="l"/>
                      <a:r>
                        <a:rPr lang="pl-PL" sz="1200">
                          <a:effectLst/>
                          <a:latin typeface="inherit"/>
                        </a:rPr>
                        <a:t>113</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43.33.21.0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wykładaniem podłóg i ścian lastryko, marmurem, granitem lub łupkiem</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1146652"/>
                  </a:ext>
                </a:extLst>
              </a:tr>
              <a:tr h="836341">
                <a:tc>
                  <a:txBody>
                    <a:bodyPr/>
                    <a:lstStyle/>
                    <a:p>
                      <a:pPr algn="l"/>
                      <a:r>
                        <a:rPr lang="pl-PL" sz="1200">
                          <a:effectLst/>
                          <a:latin typeface="inherit"/>
                        </a:rPr>
                        <a:t>114</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43.33.29.0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Pozostałe roboty związane z wykładaniem podłóg i ścian (włączając tapetowanie), gdzie indziej niesklasyfikowane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5513926"/>
                  </a:ext>
                </a:extLst>
              </a:tr>
              <a:tr h="167268">
                <a:tc>
                  <a:txBody>
                    <a:bodyPr/>
                    <a:lstStyle/>
                    <a:p>
                      <a:pPr algn="l"/>
                      <a:r>
                        <a:rPr lang="pl-PL" sz="1200">
                          <a:effectLst/>
                          <a:latin typeface="inherit"/>
                        </a:rPr>
                        <a:t>115</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43.34.10.0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malarskie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364268"/>
                  </a:ext>
                </a:extLst>
              </a:tr>
              <a:tr h="167268">
                <a:tc>
                  <a:txBody>
                    <a:bodyPr/>
                    <a:lstStyle/>
                    <a:p>
                      <a:pPr algn="l"/>
                      <a:r>
                        <a:rPr lang="pl-PL" sz="1200">
                          <a:effectLst/>
                          <a:latin typeface="inherit"/>
                        </a:rPr>
                        <a:t>116</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43.34.20.0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szklarskie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3348898"/>
                  </a:ext>
                </a:extLst>
              </a:tr>
              <a:tr h="501805">
                <a:tc>
                  <a:txBody>
                    <a:bodyPr/>
                    <a:lstStyle/>
                    <a:p>
                      <a:pPr algn="l"/>
                      <a:r>
                        <a:rPr lang="pl-PL" sz="1200">
                          <a:effectLst/>
                          <a:latin typeface="inherit"/>
                        </a:rPr>
                        <a:t>117</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43.39.11.0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wykonywaniem elementów dekoracyjnych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206244"/>
                  </a:ext>
                </a:extLst>
              </a:tr>
              <a:tr h="836341">
                <a:tc>
                  <a:txBody>
                    <a:bodyPr/>
                    <a:lstStyle/>
                    <a:p>
                      <a:pPr algn="l"/>
                      <a:r>
                        <a:rPr lang="pl-PL" sz="1200">
                          <a:effectLst/>
                          <a:latin typeface="inherit"/>
                        </a:rPr>
                        <a:t>118</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43.39.19.0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wykonywaniem pozostałych wykończeniowych robót budowlanych, gdzie indziej niesklasyfikowanych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298873"/>
                  </a:ext>
                </a:extLst>
              </a:tr>
              <a:tr h="501805">
                <a:tc>
                  <a:txBody>
                    <a:bodyPr/>
                    <a:lstStyle/>
                    <a:p>
                      <a:pPr algn="l"/>
                      <a:r>
                        <a:rPr lang="pl-PL" sz="1200">
                          <a:effectLst/>
                          <a:latin typeface="inherit"/>
                        </a:rPr>
                        <a:t>119</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43.91.11.0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wykonywaniem konstrukcji dachowych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0919702"/>
                  </a:ext>
                </a:extLst>
              </a:tr>
              <a:tr h="501805">
                <a:tc>
                  <a:txBody>
                    <a:bodyPr/>
                    <a:lstStyle/>
                    <a:p>
                      <a:pPr algn="l"/>
                      <a:r>
                        <a:rPr lang="pl-PL" sz="1200">
                          <a:effectLst/>
                          <a:latin typeface="inherit"/>
                        </a:rPr>
                        <a:t>120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43.91.19.0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dirty="0">
                          <a:effectLst/>
                          <a:latin typeface="inherit"/>
                        </a:rPr>
                        <a:t>Roboty związane z wykonywaniem pozostałych prac dekarskich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1132969"/>
                  </a:ext>
                </a:extLst>
              </a:tr>
            </a:tbl>
          </a:graphicData>
        </a:graphic>
      </p:graphicFrame>
    </p:spTree>
    <p:extLst>
      <p:ext uri="{BB962C8B-B14F-4D97-AF65-F5344CB8AC3E}">
        <p14:creationId xmlns:p14="http://schemas.microsoft.com/office/powerpoint/2010/main" val="2366993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099655" y="1484783"/>
            <a:ext cx="7992690" cy="523220"/>
          </a:xfrm>
          <a:prstGeom prst="rect">
            <a:avLst/>
          </a:prstGeom>
          <a:noFill/>
        </p:spPr>
        <p:txBody>
          <a:bodyPr wrap="square" rtlCol="0">
            <a:spAutoFit/>
          </a:bodyPr>
          <a:lstStyle/>
          <a:p>
            <a:pPr algn="ctr"/>
            <a:endParaRPr lang="pl-PL" sz="2800" b="1" dirty="0">
              <a:solidFill>
                <a:schemeClr val="accent2">
                  <a:lumMod val="50000"/>
                </a:schemeClr>
              </a:solidFill>
            </a:endParaRPr>
          </a:p>
        </p:txBody>
      </p:sp>
      <p:sp>
        <p:nvSpPr>
          <p:cNvPr id="14" name="Symbol zastępczy zawartości 2"/>
          <p:cNvSpPr txBox="1">
            <a:spLocks/>
          </p:cNvSpPr>
          <p:nvPr/>
        </p:nvSpPr>
        <p:spPr bwMode="auto">
          <a:xfrm>
            <a:off x="1835877" y="1961837"/>
            <a:ext cx="8229600" cy="350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Font typeface="Arial" charset="0"/>
              <a:defRPr sz="2800" kern="1200">
                <a:solidFill>
                  <a:srgbClr val="132441"/>
                </a:solidFill>
                <a:latin typeface="+mn-lt"/>
                <a:ea typeface="+mn-ea"/>
                <a:cs typeface="+mn-cs"/>
              </a:defRPr>
            </a:lvl1pPr>
            <a:lvl2pPr marL="742950" indent="-285750" algn="l" rtl="0" eaLnBrk="1" fontAlgn="base" hangingPunct="1">
              <a:spcBef>
                <a:spcPct val="20000"/>
              </a:spcBef>
              <a:spcAft>
                <a:spcPct val="0"/>
              </a:spcAft>
              <a:buClr>
                <a:srgbClr val="009EE3"/>
              </a:buClr>
              <a:buFont typeface="Wingdings" pitchFamily="2" charset="2"/>
              <a:buChar char="§"/>
              <a:defRPr sz="2400" kern="1200">
                <a:solidFill>
                  <a:srgbClr val="132441"/>
                </a:solidFill>
                <a:latin typeface="+mn-lt"/>
                <a:ea typeface="+mn-ea"/>
                <a:cs typeface="+mn-cs"/>
              </a:defRPr>
            </a:lvl2pPr>
            <a:lvl3pPr marL="1143000" indent="-228600" algn="l" rtl="0" eaLnBrk="1" fontAlgn="base" hangingPunct="1">
              <a:spcBef>
                <a:spcPct val="20000"/>
              </a:spcBef>
              <a:spcAft>
                <a:spcPct val="0"/>
              </a:spcAft>
              <a:buClr>
                <a:srgbClr val="009EE3"/>
              </a:buClr>
              <a:buFont typeface="Arial" charset="0"/>
              <a:buChar char="•"/>
              <a:defRPr sz="2000" kern="1200">
                <a:solidFill>
                  <a:srgbClr val="132441"/>
                </a:solidFill>
                <a:latin typeface="+mn-lt"/>
                <a:ea typeface="+mn-ea"/>
                <a:cs typeface="+mn-cs"/>
              </a:defRPr>
            </a:lvl3pPr>
            <a:lvl4pPr marL="1600200" indent="-228600" algn="l" rtl="0" eaLnBrk="1" fontAlgn="base" hangingPunct="1">
              <a:spcBef>
                <a:spcPct val="20000"/>
              </a:spcBef>
              <a:spcAft>
                <a:spcPct val="0"/>
              </a:spcAft>
              <a:buClr>
                <a:srgbClr val="009EE3"/>
              </a:buClr>
              <a:buFont typeface="Arial" charset="0"/>
              <a:buChar char="–"/>
              <a:defRPr kern="1200">
                <a:solidFill>
                  <a:srgbClr val="132441"/>
                </a:solidFill>
                <a:latin typeface="+mn-lt"/>
                <a:ea typeface="+mn-ea"/>
                <a:cs typeface="+mn-cs"/>
              </a:defRPr>
            </a:lvl4pPr>
            <a:lvl5pPr marL="2057400" indent="-228600" algn="l" rtl="0" eaLnBrk="1" fontAlgn="base" hangingPunct="1">
              <a:spcBef>
                <a:spcPct val="20000"/>
              </a:spcBef>
              <a:spcAft>
                <a:spcPct val="0"/>
              </a:spcAft>
              <a:buClr>
                <a:srgbClr val="009EE3"/>
              </a:buClr>
              <a:buFont typeface="Arial" charset="0"/>
              <a:buChar char="»"/>
              <a:defRPr sz="1600" kern="1200">
                <a:solidFill>
                  <a:srgbClr val="1324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endParaRPr lang="pl-PL" dirty="0">
              <a:solidFill>
                <a:schemeClr val="tx1"/>
              </a:solidFill>
            </a:endParaRPr>
          </a:p>
        </p:txBody>
      </p:sp>
      <p:graphicFrame>
        <p:nvGraphicFramePr>
          <p:cNvPr id="2" name="Tabela 1">
            <a:extLst>
              <a:ext uri="{FF2B5EF4-FFF2-40B4-BE49-F238E27FC236}">
                <a16:creationId xmlns:a16="http://schemas.microsoft.com/office/drawing/2014/main" id="{F3EC54CF-6470-4101-A998-B426530F88CA}"/>
              </a:ext>
            </a:extLst>
          </p:cNvPr>
          <p:cNvGraphicFramePr>
            <a:graphicFrameLocks noGrp="1"/>
          </p:cNvGraphicFramePr>
          <p:nvPr/>
        </p:nvGraphicFramePr>
        <p:xfrm>
          <a:off x="1524000" y="1"/>
          <a:ext cx="9144000" cy="6978015"/>
        </p:xfrm>
        <a:graphic>
          <a:graphicData uri="http://schemas.openxmlformats.org/drawingml/2006/table">
            <a:tbl>
              <a:tblPr/>
              <a:tblGrid>
                <a:gridCol w="611560">
                  <a:extLst>
                    <a:ext uri="{9D8B030D-6E8A-4147-A177-3AD203B41FA5}">
                      <a16:colId xmlns:a16="http://schemas.microsoft.com/office/drawing/2014/main" val="2333346457"/>
                    </a:ext>
                  </a:extLst>
                </a:gridCol>
                <a:gridCol w="1296144">
                  <a:extLst>
                    <a:ext uri="{9D8B030D-6E8A-4147-A177-3AD203B41FA5}">
                      <a16:colId xmlns:a16="http://schemas.microsoft.com/office/drawing/2014/main" val="1012449255"/>
                    </a:ext>
                  </a:extLst>
                </a:gridCol>
                <a:gridCol w="7236296">
                  <a:extLst>
                    <a:ext uri="{9D8B030D-6E8A-4147-A177-3AD203B41FA5}">
                      <a16:colId xmlns:a16="http://schemas.microsoft.com/office/drawing/2014/main" val="3425080201"/>
                    </a:ext>
                  </a:extLst>
                </a:gridCol>
              </a:tblGrid>
              <a:tr h="571500">
                <a:tc>
                  <a:txBody>
                    <a:bodyPr/>
                    <a:lstStyle/>
                    <a:p>
                      <a:pPr algn="l"/>
                      <a:r>
                        <a:rPr lang="pl-PL" sz="1200" dirty="0">
                          <a:effectLst/>
                          <a:latin typeface="inherit"/>
                        </a:rPr>
                        <a:t>121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43.99.10.0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zakładaniem izolacji przeciwwilgociowych i wodochronnych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0204605"/>
                  </a:ext>
                </a:extLst>
              </a:tr>
              <a:tr h="571500">
                <a:tc>
                  <a:txBody>
                    <a:bodyPr/>
                    <a:lstStyle/>
                    <a:p>
                      <a:pPr algn="l"/>
                      <a:r>
                        <a:rPr lang="pl-PL" sz="1200">
                          <a:effectLst/>
                          <a:latin typeface="inherit"/>
                        </a:rPr>
                        <a:t>122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43.99.20.0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montowaniem i demontowaniem rusztowań</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4227751"/>
                  </a:ext>
                </a:extLst>
              </a:tr>
              <a:tr h="428625">
                <a:tc>
                  <a:txBody>
                    <a:bodyPr/>
                    <a:lstStyle/>
                    <a:p>
                      <a:pPr algn="l"/>
                      <a:r>
                        <a:rPr lang="pl-PL" sz="1200">
                          <a:effectLst/>
                          <a:latin typeface="inherit"/>
                        </a:rPr>
                        <a:t>123</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43.99.30.0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fundamentowaniem, włączając wbijanie pali</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15378"/>
                  </a:ext>
                </a:extLst>
              </a:tr>
              <a:tr h="142875">
                <a:tc>
                  <a:txBody>
                    <a:bodyPr/>
                    <a:lstStyle/>
                    <a:p>
                      <a:pPr algn="l"/>
                      <a:r>
                        <a:rPr lang="pl-PL" sz="1200">
                          <a:effectLst/>
                          <a:latin typeface="inherit"/>
                        </a:rPr>
                        <a:t>124</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43.99.40.0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betoniarskie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2863323"/>
                  </a:ext>
                </a:extLst>
              </a:tr>
              <a:tr h="428625">
                <a:tc>
                  <a:txBody>
                    <a:bodyPr/>
                    <a:lstStyle/>
                    <a:p>
                      <a:pPr algn="l"/>
                      <a:r>
                        <a:rPr lang="pl-PL" sz="1200">
                          <a:effectLst/>
                          <a:latin typeface="inherit"/>
                        </a:rPr>
                        <a:t>125</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43.99.50.0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ze wznoszeniem konstrukcji stalowych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7571032"/>
                  </a:ext>
                </a:extLst>
              </a:tr>
              <a:tr h="428625">
                <a:tc>
                  <a:txBody>
                    <a:bodyPr/>
                    <a:lstStyle/>
                    <a:p>
                      <a:pPr algn="l"/>
                      <a:r>
                        <a:rPr lang="pl-PL" sz="1200">
                          <a:effectLst/>
                          <a:latin typeface="inherit"/>
                        </a:rPr>
                        <a:t>126</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43.99.60.0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ze wznoszeniem konstrukcji z cegieł i kamienia</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9031168"/>
                  </a:ext>
                </a:extLst>
              </a:tr>
              <a:tr h="571500">
                <a:tc>
                  <a:txBody>
                    <a:bodyPr/>
                    <a:lstStyle/>
                    <a:p>
                      <a:pPr algn="l"/>
                      <a:r>
                        <a:rPr lang="pl-PL" sz="1200">
                          <a:effectLst/>
                          <a:latin typeface="inherit"/>
                        </a:rPr>
                        <a:t>127</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43.99.70.0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montażem i wznoszeniem konstrukcji z elementów prefabrykowanych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9510625"/>
                  </a:ext>
                </a:extLst>
              </a:tr>
              <a:tr h="857250">
                <a:tc>
                  <a:txBody>
                    <a:bodyPr/>
                    <a:lstStyle/>
                    <a:p>
                      <a:pPr algn="l"/>
                      <a:r>
                        <a:rPr lang="pl-PL" sz="1200" dirty="0">
                          <a:effectLst/>
                          <a:latin typeface="inherit"/>
                        </a:rPr>
                        <a:t>128</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dirty="0">
                          <a:effectLst/>
                          <a:latin typeface="inherit"/>
                        </a:rPr>
                        <a:t>43.99.90.0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Roboty związane z wykonywaniem pozostałych specjalistycznych robót budowlanych, gdzie indziej niesklasyfikowanych</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9323817"/>
                  </a:ext>
                </a:extLst>
              </a:tr>
              <a:tr h="142875">
                <a:tc>
                  <a:txBody>
                    <a:bodyPr/>
                    <a:lstStyle/>
                    <a:p>
                      <a:pPr algn="l"/>
                      <a:r>
                        <a:rPr lang="pl-PL" sz="1200">
                          <a:effectLst/>
                          <a:latin typeface="inherit"/>
                        </a:rPr>
                        <a:t>129</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05.10.10.0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Węgiel kamienny</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3075807"/>
                  </a:ext>
                </a:extLst>
              </a:tr>
              <a:tr h="142875">
                <a:tc>
                  <a:txBody>
                    <a:bodyPr/>
                    <a:lstStyle/>
                    <a:p>
                      <a:pPr algn="l"/>
                      <a:r>
                        <a:rPr lang="pl-PL" sz="1200">
                          <a:effectLst/>
                          <a:latin typeface="inherit"/>
                        </a:rPr>
                        <a:t>130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05.20.10.0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Węgiel brunatny (lignit)</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8543109"/>
                  </a:ext>
                </a:extLst>
              </a:tr>
              <a:tr h="571500">
                <a:tc>
                  <a:txBody>
                    <a:bodyPr/>
                    <a:lstStyle/>
                    <a:p>
                      <a:pPr algn="l"/>
                      <a:r>
                        <a:rPr lang="pl-PL" sz="1200">
                          <a:effectLst/>
                          <a:latin typeface="inherit"/>
                        </a:rPr>
                        <a:t>131</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19.10.10.0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Koks i półkoks z węgla kamiennego i brunatnego (lignitu) lub torfu; węgiel retortowy</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8943246"/>
                  </a:ext>
                </a:extLst>
              </a:tr>
              <a:tr h="285750">
                <a:tc>
                  <a:txBody>
                    <a:bodyPr/>
                    <a:lstStyle/>
                    <a:p>
                      <a:pPr algn="l"/>
                      <a:r>
                        <a:rPr lang="pl-PL" sz="1200">
                          <a:effectLst/>
                          <a:latin typeface="inherit"/>
                        </a:rPr>
                        <a:t>132</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19.20.11.0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Brykiety i podobne paliwa stałe z węgla kamiennego</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0233745"/>
                  </a:ext>
                </a:extLst>
              </a:tr>
              <a:tr h="428625">
                <a:tc>
                  <a:txBody>
                    <a:bodyPr/>
                    <a:lstStyle/>
                    <a:p>
                      <a:pPr algn="l"/>
                      <a:r>
                        <a:rPr lang="pl-PL" sz="1200">
                          <a:effectLst/>
                          <a:latin typeface="inherit"/>
                        </a:rPr>
                        <a:t>133</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19.20.12.0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Brykiety i podobne paliwa stałe z węgla brunatnego (lignitu)</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9709270"/>
                  </a:ext>
                </a:extLst>
              </a:tr>
              <a:tr h="428625">
                <a:tc>
                  <a:txBody>
                    <a:bodyPr/>
                    <a:lstStyle/>
                    <a:p>
                      <a:pPr algn="l"/>
                      <a:r>
                        <a:rPr lang="pl-PL" sz="1200">
                          <a:effectLst/>
                          <a:latin typeface="inherit"/>
                        </a:rPr>
                        <a:t>134</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ex 26.70.13.0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Aparaty fotograficzne cyfrowe i kamery cyfrowe – wyłącznie kamery cyfrowe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6556317"/>
                  </a:ext>
                </a:extLst>
              </a:tr>
              <a:tr h="857250">
                <a:tc>
                  <a:txBody>
                    <a:bodyPr/>
                    <a:lstStyle/>
                    <a:p>
                      <a:pPr algn="l"/>
                      <a:r>
                        <a:rPr lang="pl-PL" sz="1200">
                          <a:effectLst/>
                          <a:latin typeface="inherit"/>
                        </a:rPr>
                        <a:t>135</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a:effectLst/>
                          <a:latin typeface="inherit"/>
                        </a:rPr>
                        <a:t>26.40.20.0</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pl-PL" sz="1200" dirty="0">
                          <a:effectLst/>
                          <a:latin typeface="inherit"/>
                        </a:rPr>
                        <a:t>Odbiorniki telewizyjne, nawet zawierające odbiorniki radiowe lub aparaturę do zapisu lub odtwarzania dźwięku lub obrazu</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7249338"/>
                  </a:ext>
                </a:extLst>
              </a:tr>
            </a:tbl>
          </a:graphicData>
        </a:graphic>
      </p:graphicFrame>
    </p:spTree>
    <p:extLst>
      <p:ext uri="{BB962C8B-B14F-4D97-AF65-F5344CB8AC3E}">
        <p14:creationId xmlns:p14="http://schemas.microsoft.com/office/powerpoint/2010/main" val="343842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MPP – Obowiązki nabywcy</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dirty="0">
                <a:solidFill>
                  <a:srgbClr val="000000"/>
                </a:solidFill>
              </a:rPr>
              <a:t>W praktyce obowiązki nabywcy to:</a:t>
            </a: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r>
              <a:rPr lang="pl-PL" sz="1600" dirty="0"/>
              <a:t>weryfikacja wartości transakcji (czy przekroczony jest próg 15.000 zł wskazany w art. 19 pkt 2 ustawy z dnia 6 marca 2018 r. - Prawo przedsiębiorców),</a:t>
            </a:r>
          </a:p>
          <a:p>
            <a:pPr algn="just">
              <a:buClr>
                <a:srgbClr val="C00000"/>
              </a:buClr>
              <a:buFont typeface="Wingdings" panose="05000000000000000000" pitchFamily="2" charset="2"/>
              <a:buChar char="§"/>
            </a:pPr>
            <a:endParaRPr lang="pl-PL" sz="1600" dirty="0"/>
          </a:p>
          <a:p>
            <a:pPr algn="just">
              <a:buClr>
                <a:srgbClr val="C00000"/>
              </a:buClr>
              <a:buFont typeface="Wingdings" panose="05000000000000000000" pitchFamily="2" charset="2"/>
              <a:buChar char="§"/>
            </a:pPr>
            <a:r>
              <a:rPr lang="pl-PL" sz="1600" dirty="0"/>
              <a:t>weryfikacja przedmiotu transakcji (czy przedmiot transakcji jest ujęty w Załączniku nr 15),</a:t>
            </a:r>
          </a:p>
          <a:p>
            <a:pPr algn="just">
              <a:buClr>
                <a:srgbClr val="C00000"/>
              </a:buClr>
              <a:buFont typeface="Wingdings" panose="05000000000000000000" pitchFamily="2" charset="2"/>
              <a:buChar char="§"/>
            </a:pPr>
            <a:endParaRPr lang="pl-PL" sz="1600" dirty="0"/>
          </a:p>
          <a:p>
            <a:pPr algn="just">
              <a:buClr>
                <a:srgbClr val="C00000"/>
              </a:buClr>
              <a:buFont typeface="Wingdings" panose="05000000000000000000" pitchFamily="2" charset="2"/>
              <a:buChar char="§"/>
            </a:pPr>
            <a:r>
              <a:rPr lang="pl-PL" sz="1600" dirty="0"/>
              <a:t>zastosowanie mechanizmu podzielonej płatności w przypadku, gdy wyżej wymienione weryfikacje dadzą wynik pozytywny, tj. zostanie osiągnięty lub przekroczony próg 15.000 zł oraz przedmiot transakcji jest wymieniony w Załączniku nr 15 do ustawy.</a:t>
            </a:r>
          </a:p>
          <a:p>
            <a:pPr algn="just">
              <a:buClr>
                <a:srgbClr val="C00000"/>
              </a:buClr>
              <a:buFont typeface="Wingdings" panose="05000000000000000000" pitchFamily="2" charset="2"/>
              <a:buChar char="§"/>
            </a:pPr>
            <a:endParaRPr lang="pl-PL" sz="1600" dirty="0"/>
          </a:p>
          <a:p>
            <a:pPr algn="just">
              <a:buClr>
                <a:srgbClr val="C00000"/>
              </a:buClr>
              <a:buFont typeface="Wingdings" panose="05000000000000000000" pitchFamily="2" charset="2"/>
              <a:buChar char="§"/>
            </a:pPr>
            <a:r>
              <a:rPr lang="pl-PL" sz="1600" dirty="0"/>
              <a:t>Podejście „pragmatyczne” a </a:t>
            </a:r>
            <a:r>
              <a:rPr lang="pl-PL" sz="1600" b="1" dirty="0"/>
              <a:t>JPK_VDEK</a:t>
            </a:r>
            <a:r>
              <a:rPr lang="pl-PL" sz="1600" dirty="0"/>
              <a:t> (1 kwietnia 2020)</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34</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417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MPP – sankcje</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algn="just">
              <a:buClr>
                <a:srgbClr val="C00000"/>
              </a:buClr>
              <a:buFont typeface="Wingdings" panose="05000000000000000000" pitchFamily="2" charset="2"/>
              <a:buChar char="§"/>
            </a:pPr>
            <a:r>
              <a:rPr lang="pl-PL" sz="1600" dirty="0"/>
              <a:t>Sankcją za przelew na niewłaściwe konto kontrahenta będzie brak możliwości zaliczenia wydatku do kosztów uzyskania przychodów w podatku dochodowym – od 2020 r. (UWAGA ZMIENIONO – TYLKO WTEDY GDY NA FAKTURZE BRAK DOPISKU MPP);</a:t>
            </a:r>
          </a:p>
          <a:p>
            <a:pPr algn="just">
              <a:buClr>
                <a:srgbClr val="C00000"/>
              </a:buClr>
              <a:buFont typeface="Wingdings" panose="05000000000000000000" pitchFamily="2" charset="2"/>
              <a:buChar char="§"/>
            </a:pPr>
            <a:endParaRPr lang="pl-PL" sz="1600" dirty="0"/>
          </a:p>
          <a:p>
            <a:pPr algn="just">
              <a:buClr>
                <a:srgbClr val="C00000"/>
              </a:buClr>
              <a:buFont typeface="Wingdings" panose="05000000000000000000" pitchFamily="2" charset="2"/>
              <a:buChar char="§"/>
            </a:pPr>
            <a:r>
              <a:rPr lang="pl-PL" sz="1600" dirty="0"/>
              <a:t>Dodatkowo sankcja 30% (planowano 100%) VAT.</a:t>
            </a:r>
          </a:p>
          <a:p>
            <a:pPr algn="just">
              <a:buClr>
                <a:srgbClr val="C00000"/>
              </a:buClr>
              <a:buFont typeface="Wingdings" panose="05000000000000000000" pitchFamily="2" charset="2"/>
              <a:buChar char="§"/>
            </a:pPr>
            <a:endParaRPr lang="pl-PL" sz="1600" dirty="0"/>
          </a:p>
          <a:p>
            <a:pPr algn="just">
              <a:buClr>
                <a:srgbClr val="C00000"/>
              </a:buClr>
              <a:buFont typeface="Wingdings" panose="05000000000000000000" pitchFamily="2" charset="2"/>
              <a:buChar char="§"/>
            </a:pPr>
            <a:r>
              <a:rPr lang="pl-PL" sz="1600" dirty="0"/>
              <a:t>Ustawa przyjęta przez Sejm:</a:t>
            </a:r>
          </a:p>
          <a:p>
            <a:pPr marL="0" indent="0" algn="just">
              <a:buNone/>
            </a:pPr>
            <a:endParaRPr lang="pl-PL" sz="1600" i="1" dirty="0"/>
          </a:p>
          <a:p>
            <a:pPr marL="0" indent="0" algn="just">
              <a:buNone/>
            </a:pPr>
            <a:r>
              <a:rPr lang="pl-PL" sz="1600" i="1" dirty="0"/>
              <a:t>„Ponadto proponuje się, aby sankcja nie była również ustalana, jeżeli mimo uregulowania takiej faktury w inny sposób (zamiast obowiązkowego zastosowania mechanizmu podzielonej płatności) dostawca lub usługodawca rozliczył </a:t>
            </a:r>
            <a:r>
              <a:rPr lang="pl-PL" sz="1600" i="1" u="sng" dirty="0"/>
              <a:t>cały</a:t>
            </a:r>
            <a:r>
              <a:rPr lang="pl-PL" sz="1600" i="1" dirty="0"/>
              <a:t> podatek należny wynikający z tej faktury. Mechanizm podzielonej płatności ma przeciwdziałać oszustwom w VAT i zabezpieczać interes Skarbu Państwa. Jeżeli więc interes ten nie został naruszony w danej sytuacji, nie ma istotnych powodów, że nakładać na nabywcę sankcję.”</a:t>
            </a:r>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35</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7800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MPP – sankcje KKS</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algn="just">
              <a:buClr>
                <a:srgbClr val="C00000"/>
              </a:buClr>
              <a:buFont typeface="Wingdings" panose="05000000000000000000" pitchFamily="2" charset="2"/>
              <a:buChar char="§"/>
            </a:pPr>
            <a:r>
              <a:rPr lang="pl-PL" sz="1600" dirty="0"/>
              <a:t>„Art. 57c § 1. Podatnik, który wbrew obowiązkowi, dokonuje płatności kwoty należności wynikającej z faktury z pominięciem mechanizmu podzielonej płatności, podlega karze grzywny do 720 stawek dziennych.</a:t>
            </a:r>
          </a:p>
          <a:p>
            <a:pPr algn="just">
              <a:buClr>
                <a:srgbClr val="C00000"/>
              </a:buClr>
              <a:buFont typeface="Wingdings" panose="05000000000000000000" pitchFamily="2" charset="2"/>
              <a:buChar char="§"/>
            </a:pPr>
            <a:r>
              <a:rPr lang="pl-PL" sz="1600" dirty="0"/>
              <a:t>§ 2. W przypadku mniejszej wagi, sprawca czynu zabronionego określonego w § 1 podlega karze grzywny za wykroczenie skarbowe.”.</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36</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7746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Nowy element na fakturach</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algn="just">
              <a:buClr>
                <a:srgbClr val="C00000"/>
              </a:buClr>
              <a:buFont typeface="Wingdings" panose="05000000000000000000" pitchFamily="2" charset="2"/>
              <a:buChar char="§"/>
            </a:pPr>
            <a:r>
              <a:rPr lang="pl-PL" sz="1600" dirty="0"/>
              <a:t>Dodanie do katalogu informacji jakie powinna zawierać faktura, specjalnego oznaczenia w postaci zapisu „mechanizm podzielonej płatności”;</a:t>
            </a:r>
          </a:p>
          <a:p>
            <a:pPr algn="just">
              <a:buClr>
                <a:srgbClr val="C00000"/>
              </a:buClr>
              <a:buFont typeface="Wingdings" panose="05000000000000000000" pitchFamily="2" charset="2"/>
              <a:buChar char="§"/>
            </a:pPr>
            <a:endParaRPr lang="pl-PL" sz="1600" dirty="0"/>
          </a:p>
          <a:p>
            <a:pPr algn="just">
              <a:buClr>
                <a:srgbClr val="C00000"/>
              </a:buClr>
              <a:buFont typeface="Wingdings" panose="05000000000000000000" pitchFamily="2" charset="2"/>
              <a:buChar char="§"/>
            </a:pPr>
            <a:r>
              <a:rPr lang="pl-PL" sz="1600" b="1" dirty="0"/>
              <a:t>Dotyczy:</a:t>
            </a:r>
          </a:p>
          <a:p>
            <a:pPr algn="just">
              <a:buClr>
                <a:srgbClr val="C00000"/>
              </a:buClr>
            </a:pPr>
            <a:endParaRPr lang="pl-PL" sz="1600" dirty="0"/>
          </a:p>
          <a:p>
            <a:pPr lvl="1" algn="just">
              <a:buClr>
                <a:srgbClr val="C00000"/>
              </a:buClr>
            </a:pPr>
            <a:r>
              <a:rPr lang="pl-PL" sz="1600" dirty="0"/>
              <a:t>wyłącznie faktur dokumentujących transakcje dokonane pomiędzy podatnikami (czyli B2B); i</a:t>
            </a:r>
          </a:p>
          <a:p>
            <a:pPr lvl="1" algn="just">
              <a:buClr>
                <a:srgbClr val="C00000"/>
              </a:buClr>
            </a:pPr>
            <a:r>
              <a:rPr lang="pl-PL" sz="1600" dirty="0"/>
              <a:t>jednorazowa wartość, bez względu na liczbę wynikających z niej płatności, przekracza 15 000 zł lub równowartość tej kwoty; i </a:t>
            </a:r>
          </a:p>
          <a:p>
            <a:pPr lvl="1" algn="just">
              <a:buClr>
                <a:srgbClr val="C00000"/>
              </a:buClr>
            </a:pPr>
            <a:r>
              <a:rPr lang="pl-PL" sz="1600" dirty="0"/>
              <a:t>obejmujących towary lub usługi wymienione w dodawanym do ustawy załączniku nr 15.</a:t>
            </a:r>
          </a:p>
          <a:p>
            <a:pPr algn="just">
              <a:buClr>
                <a:srgbClr val="C00000"/>
              </a:buClr>
              <a:buFont typeface="Wingdings" panose="05000000000000000000" pitchFamily="2" charset="2"/>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37</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9857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Nowy element na fakturach</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b="1" dirty="0">
                <a:solidFill>
                  <a:srgbClr val="000000"/>
                </a:solidFill>
              </a:rPr>
              <a:t>Sankcje za brak dopisku:</a:t>
            </a: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r>
              <a:rPr lang="pl-PL" sz="1600" dirty="0">
                <a:solidFill>
                  <a:srgbClr val="000000"/>
                </a:solidFill>
              </a:rPr>
              <a:t>30-proc. (planowano 100%) sankcja VAT dla sprzedawcy za brak umieszczenia informacji </a:t>
            </a:r>
            <a:br>
              <a:rPr lang="pl-PL" sz="1600" dirty="0">
                <a:solidFill>
                  <a:srgbClr val="000000"/>
                </a:solidFill>
              </a:rPr>
            </a:br>
            <a:r>
              <a:rPr lang="pl-PL" sz="1600" dirty="0">
                <a:solidFill>
                  <a:srgbClr val="000000"/>
                </a:solidFill>
              </a:rPr>
              <a:t>o obowiązku opłacenia faktury w systemie </a:t>
            </a:r>
            <a:r>
              <a:rPr lang="pl-PL" sz="1600" dirty="0"/>
              <a:t>podzielonej płatności;</a:t>
            </a:r>
          </a:p>
          <a:p>
            <a:pPr algn="just">
              <a:buClr>
                <a:srgbClr val="C00000"/>
              </a:buClr>
              <a:buFont typeface="Wingdings" panose="05000000000000000000" pitchFamily="2" charset="2"/>
              <a:buChar char="§"/>
            </a:pPr>
            <a:endParaRPr lang="pl-PL" sz="1600" dirty="0"/>
          </a:p>
          <a:p>
            <a:pPr algn="just">
              <a:buClr>
                <a:srgbClr val="C00000"/>
              </a:buClr>
              <a:buFont typeface="Wingdings" panose="05000000000000000000" pitchFamily="2" charset="2"/>
              <a:buChar char="§"/>
            </a:pPr>
            <a:r>
              <a:rPr lang="pl-PL" sz="1600" dirty="0"/>
              <a:t>Złagodzono: </a:t>
            </a:r>
            <a:r>
              <a:rPr lang="pl-PL" sz="1600" i="1" dirty="0"/>
              <a:t>„Przepisu ust. 12 nie stosuje się, jeżeli zapłata kwoty odpowiadającej kwocie podatku przypadającej na dostawę towarów lub świadczenie usług wymienionych w załączniku nr 15 do ustawy, wykazanej na fakturze, została dokonana z zastosowaniem mechanizmu podzielonej płatności”</a:t>
            </a:r>
          </a:p>
          <a:p>
            <a:pPr algn="just">
              <a:buClr>
                <a:srgbClr val="C00000"/>
              </a:buClr>
              <a:buFont typeface="Wingdings" panose="05000000000000000000" pitchFamily="2" charset="2"/>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38</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1335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MPP – płatności zbiorcze</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b="1" dirty="0">
                <a:solidFill>
                  <a:srgbClr val="000000"/>
                </a:solidFill>
              </a:rPr>
              <a:t>Warunki:</a:t>
            </a:r>
            <a:endParaRPr lang="pl-PL" sz="1600" dirty="0"/>
          </a:p>
          <a:p>
            <a:pPr algn="just">
              <a:buClr>
                <a:srgbClr val="C00000"/>
              </a:buClr>
              <a:buFont typeface="Wingdings" panose="05000000000000000000" pitchFamily="2" charset="2"/>
              <a:buChar char="§"/>
            </a:pPr>
            <a:r>
              <a:rPr lang="pl-PL" sz="1600" dirty="0">
                <a:solidFill>
                  <a:srgbClr val="000000"/>
                </a:solidFill>
              </a:rPr>
              <a:t>Komunikat przelewu musi obejmować wszystkie faktury wystawione przez podatnika w danym okresie od jednego dostawcy (nawet jeśli różne terminy płatności);</a:t>
            </a:r>
          </a:p>
          <a:p>
            <a:pPr algn="just">
              <a:buClr>
                <a:srgbClr val="C00000"/>
              </a:buClr>
              <a:buFont typeface="Wingdings" panose="05000000000000000000" pitchFamily="2" charset="2"/>
              <a:buChar char="§"/>
            </a:pPr>
            <a:endParaRPr lang="pl-PL" sz="1600" dirty="0">
              <a:solidFill>
                <a:srgbClr val="000000"/>
              </a:solidFill>
            </a:endParaRPr>
          </a:p>
          <a:p>
            <a:pPr algn="just">
              <a:buClr>
                <a:srgbClr val="C00000"/>
              </a:buClr>
              <a:buFont typeface="Wingdings" panose="05000000000000000000" pitchFamily="2" charset="2"/>
              <a:buChar char="§"/>
            </a:pPr>
            <a:r>
              <a:rPr lang="pl-PL" sz="1600" dirty="0">
                <a:solidFill>
                  <a:srgbClr val="000000"/>
                </a:solidFill>
              </a:rPr>
              <a:t>Zawierać całą kwotę podatku VAT wykazanego na tych wystawionych fakturach;</a:t>
            </a:r>
          </a:p>
          <a:p>
            <a:pPr algn="just">
              <a:buClr>
                <a:srgbClr val="C00000"/>
              </a:buClr>
              <a:buFont typeface="Wingdings" panose="05000000000000000000" pitchFamily="2" charset="2"/>
              <a:buChar char="§"/>
            </a:pPr>
            <a:endParaRPr lang="pl-PL" sz="1600" dirty="0">
              <a:solidFill>
                <a:srgbClr val="000000"/>
              </a:solidFill>
            </a:endParaRPr>
          </a:p>
          <a:p>
            <a:pPr algn="just">
              <a:buClr>
                <a:srgbClr val="C00000"/>
              </a:buClr>
              <a:buFont typeface="Wingdings" panose="05000000000000000000" pitchFamily="2" charset="2"/>
              <a:buChar char="§"/>
            </a:pPr>
            <a:r>
              <a:rPr lang="pl-PL" sz="1600" dirty="0">
                <a:solidFill>
                  <a:srgbClr val="000000"/>
                </a:solidFill>
              </a:rPr>
              <a:t>Nie wpisujemy wszystkich numerów faktur tylko wskazujemy okres.</a:t>
            </a:r>
          </a:p>
          <a:p>
            <a:pPr algn="just">
              <a:buClr>
                <a:srgbClr val="C00000"/>
              </a:buClr>
              <a:buFont typeface="Wingdings" panose="05000000000000000000" pitchFamily="2" charset="2"/>
              <a:buChar char="§"/>
            </a:pPr>
            <a:endParaRPr lang="pl-PL" sz="1600" dirty="0">
              <a:solidFill>
                <a:srgbClr val="000000"/>
              </a:solidFill>
            </a:endParaRPr>
          </a:p>
          <a:p>
            <a:pPr algn="just">
              <a:buClr>
                <a:srgbClr val="C00000"/>
              </a:buClr>
              <a:buFont typeface="Wingdings" panose="05000000000000000000" pitchFamily="2" charset="2"/>
              <a:buChar char="§"/>
            </a:pPr>
            <a:r>
              <a:rPr lang="pl-PL" sz="1600" dirty="0">
                <a:solidFill>
                  <a:srgbClr val="000000"/>
                </a:solidFill>
              </a:rPr>
              <a:t>30-proc. (planowano 100%) sankcja VAT dla sprzedawcy za brak umieszczenia informacji </a:t>
            </a:r>
            <a:br>
              <a:rPr lang="pl-PL" sz="1600" dirty="0">
                <a:solidFill>
                  <a:srgbClr val="000000"/>
                </a:solidFill>
              </a:rPr>
            </a:br>
            <a:r>
              <a:rPr lang="pl-PL" sz="1600" dirty="0">
                <a:solidFill>
                  <a:srgbClr val="000000"/>
                </a:solidFill>
              </a:rPr>
              <a:t>o obowiązku opłacenia faktury w systemie </a:t>
            </a:r>
            <a:r>
              <a:rPr lang="pl-PL" sz="1600" dirty="0"/>
              <a:t>podzielonej płatności;</a:t>
            </a:r>
          </a:p>
          <a:p>
            <a:pPr marL="0" indent="0" algn="just">
              <a:buClr>
                <a:srgbClr val="C00000"/>
              </a:buClr>
              <a:buNone/>
            </a:pPr>
            <a:endParaRPr lang="pl-PL" sz="1600" dirty="0"/>
          </a:p>
          <a:p>
            <a:pPr algn="just">
              <a:buClr>
                <a:srgbClr val="C00000"/>
              </a:buClr>
              <a:buFont typeface="Wingdings" panose="05000000000000000000" pitchFamily="2" charset="2"/>
              <a:buChar char="§"/>
            </a:pPr>
            <a:r>
              <a:rPr lang="pl-PL" sz="1600" dirty="0"/>
              <a:t>Okres nie może być </a:t>
            </a:r>
            <a:r>
              <a:rPr lang="pl-PL" sz="1600" b="1" dirty="0"/>
              <a:t>krótszy</a:t>
            </a:r>
            <a:r>
              <a:rPr lang="pl-PL" sz="1600" dirty="0"/>
              <a:t> niż jeden dzień ani </a:t>
            </a:r>
            <a:r>
              <a:rPr lang="pl-PL" sz="1600" b="1" dirty="0"/>
              <a:t>dłuższ</a:t>
            </a:r>
            <a:r>
              <a:rPr lang="pl-PL" sz="1600" dirty="0"/>
              <a:t>y niż jeden miesiąc.</a:t>
            </a:r>
          </a:p>
          <a:p>
            <a:pPr algn="just">
              <a:buClr>
                <a:srgbClr val="C00000"/>
              </a:buClr>
              <a:buFont typeface="Wingdings" panose="05000000000000000000" pitchFamily="2" charset="2"/>
              <a:buChar char="§"/>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39</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60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Inwestycje a VAT</a:t>
            </a:r>
            <a:endParaRPr lang="pl-PL" b="1" dirty="0">
              <a:solidFill>
                <a:srgbClr val="834041"/>
              </a:solidFill>
            </a:endParaRPr>
          </a:p>
        </p:txBody>
      </p:sp>
      <p:sp>
        <p:nvSpPr>
          <p:cNvPr id="16" name="Symbol zastępczy zawartości 15"/>
          <p:cNvSpPr>
            <a:spLocks noGrp="1"/>
          </p:cNvSpPr>
          <p:nvPr>
            <p:ph idx="1"/>
          </p:nvPr>
        </p:nvSpPr>
        <p:spPr>
          <a:xfrm>
            <a:off x="987136" y="1600201"/>
            <a:ext cx="8513428" cy="5121274"/>
          </a:xfrm>
        </p:spPr>
        <p:txBody>
          <a:bodyPr/>
          <a:lstStyle/>
          <a:p>
            <a:pPr marL="285750" lvl="1" algn="just" defTabSz="762000">
              <a:spcBef>
                <a:spcPts val="0"/>
              </a:spcBef>
              <a:buClr>
                <a:srgbClr val="C00000"/>
              </a:buClr>
              <a:buSzPct val="100000"/>
            </a:pPr>
            <a:r>
              <a:rPr lang="pl-PL" sz="1600" dirty="0"/>
              <a:t>Planowanie inwestycji pod kątem racjonalności obciążeń podatkiem VAT</a:t>
            </a:r>
          </a:p>
          <a:p>
            <a:pPr marL="285750" lvl="1" algn="just" defTabSz="762000">
              <a:spcBef>
                <a:spcPts val="0"/>
              </a:spcBef>
              <a:buClr>
                <a:srgbClr val="C00000"/>
              </a:buClr>
              <a:buSzPct val="100000"/>
            </a:pPr>
            <a:endParaRPr lang="pl-PL" sz="1600" dirty="0"/>
          </a:p>
          <a:p>
            <a:pPr marL="285750" lvl="1" algn="just" defTabSz="762000">
              <a:spcBef>
                <a:spcPts val="0"/>
              </a:spcBef>
              <a:buClr>
                <a:srgbClr val="C00000"/>
              </a:buClr>
              <a:buSzPct val="100000"/>
            </a:pPr>
            <a:r>
              <a:rPr lang="pl-PL" sz="1600" dirty="0"/>
              <a:t>Inwestycja prowadzona przez gminę czy spółkę komunalną?</a:t>
            </a:r>
          </a:p>
          <a:p>
            <a:pPr marL="685800" lvl="2" algn="just" defTabSz="762000">
              <a:spcBef>
                <a:spcPts val="0"/>
              </a:spcBef>
              <a:buClr>
                <a:srgbClr val="C00000"/>
              </a:buClr>
              <a:buSzPct val="100000"/>
            </a:pPr>
            <a:r>
              <a:rPr lang="pl-PL" sz="1600" dirty="0"/>
              <a:t>Zakres prawa do odliczenia  (zakupy wykorzystywane do działalności niepodlegającej VAT) – wyrok TSUE C-566/17 Związku Gmin Zagłębia Miedziowego w Polkowicach</a:t>
            </a:r>
          </a:p>
          <a:p>
            <a:pPr marL="685800" lvl="2" algn="just" defTabSz="762000">
              <a:spcBef>
                <a:spcPts val="0"/>
              </a:spcBef>
              <a:buClr>
                <a:srgbClr val="C00000"/>
              </a:buClr>
              <a:buSzPct val="100000"/>
            </a:pPr>
            <a:r>
              <a:rPr lang="pl-PL" sz="1600" dirty="0"/>
              <a:t>Działanie w charakterze podatnika</a:t>
            </a:r>
          </a:p>
          <a:p>
            <a:pPr marL="685800" lvl="2" algn="just" defTabSz="762000">
              <a:spcBef>
                <a:spcPts val="0"/>
              </a:spcBef>
              <a:buClr>
                <a:srgbClr val="C00000"/>
              </a:buClr>
              <a:buSzPct val="100000"/>
            </a:pPr>
            <a:r>
              <a:rPr lang="pl-PL" sz="1600" dirty="0"/>
              <a:t>Nadużycie prawa</a:t>
            </a:r>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7921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Zapłata PIT/ CIT/ ZUS/akcyza/cło</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b="1" dirty="0">
                <a:solidFill>
                  <a:srgbClr val="000000"/>
                </a:solidFill>
              </a:rPr>
              <a:t>Możliwość zapłaty:</a:t>
            </a:r>
          </a:p>
          <a:p>
            <a:pPr algn="just">
              <a:buClr>
                <a:srgbClr val="C00000"/>
              </a:buClr>
              <a:buFont typeface="Wingdings" panose="05000000000000000000" pitchFamily="2" charset="2"/>
              <a:buChar char="§"/>
            </a:pPr>
            <a:r>
              <a:rPr lang="pl-PL" sz="1600" dirty="0">
                <a:solidFill>
                  <a:srgbClr val="000000"/>
                </a:solidFill>
              </a:rPr>
              <a:t>podatku od towarów i usług, w tym podatku od towarów i usług z tytułu importu towarów, dodatkowego zobowiązania podatkowego, o którym mowa w art. 112b i art.112c [sankcja VAT] ustawy z dnia 11 marca 2004 r. o podatku od towarów i usług, odsetek za zwłokę w podatku od towarów i usług lub odsetek za zwłokę od dodatkowego zobowiązania podatkowego;</a:t>
            </a:r>
          </a:p>
          <a:p>
            <a:pPr algn="just">
              <a:buClr>
                <a:srgbClr val="C00000"/>
              </a:buClr>
              <a:buFont typeface="Wingdings" panose="05000000000000000000" pitchFamily="2" charset="2"/>
              <a:buChar char="§"/>
            </a:pPr>
            <a:r>
              <a:rPr lang="pl-PL" sz="1600" dirty="0">
                <a:solidFill>
                  <a:srgbClr val="000000"/>
                </a:solidFill>
              </a:rPr>
              <a:t>podatku dochodowego od osób prawnych oraz zaliczek na ten podatek, odsetek za zwłokę </a:t>
            </a:r>
            <a:br>
              <a:rPr lang="pl-PL" sz="1600" dirty="0">
                <a:solidFill>
                  <a:srgbClr val="000000"/>
                </a:solidFill>
              </a:rPr>
            </a:br>
            <a:r>
              <a:rPr lang="pl-PL" sz="1600" dirty="0">
                <a:solidFill>
                  <a:srgbClr val="000000"/>
                </a:solidFill>
              </a:rPr>
              <a:t>w podatku dochodowym od osób prawnych;</a:t>
            </a:r>
          </a:p>
          <a:p>
            <a:pPr algn="just">
              <a:buClr>
                <a:srgbClr val="C00000"/>
              </a:buClr>
              <a:buFont typeface="Wingdings" panose="05000000000000000000" pitchFamily="2" charset="2"/>
              <a:buChar char="§"/>
            </a:pPr>
            <a:r>
              <a:rPr lang="pl-PL" sz="1600" dirty="0">
                <a:solidFill>
                  <a:srgbClr val="000000"/>
                </a:solidFill>
              </a:rPr>
              <a:t>podatku dochodowego od osób fizycznych oraz zaliczek na ten podatek, odsetek za zwłokę </a:t>
            </a:r>
            <a:br>
              <a:rPr lang="pl-PL" sz="1600" dirty="0">
                <a:solidFill>
                  <a:srgbClr val="000000"/>
                </a:solidFill>
              </a:rPr>
            </a:br>
            <a:r>
              <a:rPr lang="pl-PL" sz="1600" dirty="0">
                <a:solidFill>
                  <a:srgbClr val="000000"/>
                </a:solidFill>
              </a:rPr>
              <a:t>w podatku dochodowym od osób fizycznych;</a:t>
            </a:r>
          </a:p>
          <a:p>
            <a:pPr algn="just">
              <a:buClr>
                <a:srgbClr val="C00000"/>
              </a:buClr>
              <a:buFont typeface="Wingdings" panose="05000000000000000000" pitchFamily="2" charset="2"/>
              <a:buChar char="§"/>
            </a:pPr>
            <a:r>
              <a:rPr lang="pl-PL" sz="1600" dirty="0">
                <a:solidFill>
                  <a:srgbClr val="000000"/>
                </a:solidFill>
              </a:rPr>
              <a:t>podatku akcyzowego, przedpłat podatku akcyzowego, wpłat dziennych oraz odsetek za zwłokę </a:t>
            </a:r>
            <a:br>
              <a:rPr lang="pl-PL" sz="1600" dirty="0">
                <a:solidFill>
                  <a:srgbClr val="000000"/>
                </a:solidFill>
              </a:rPr>
            </a:br>
            <a:r>
              <a:rPr lang="pl-PL" sz="1600" dirty="0">
                <a:solidFill>
                  <a:srgbClr val="000000"/>
                </a:solidFill>
              </a:rPr>
              <a:t>w podatku akcyzowym.</a:t>
            </a:r>
          </a:p>
          <a:p>
            <a:pPr algn="just">
              <a:buClr>
                <a:srgbClr val="C00000"/>
              </a:buClr>
              <a:buFont typeface="Wingdings" panose="05000000000000000000" pitchFamily="2" charset="2"/>
              <a:buChar char="§"/>
            </a:pPr>
            <a:r>
              <a:rPr lang="pl-PL" sz="1600" dirty="0">
                <a:solidFill>
                  <a:srgbClr val="000000"/>
                </a:solidFill>
              </a:rPr>
              <a:t>należności celnych oraz odsetek za zwłokę od tych należności,</a:t>
            </a: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40</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0247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Zapłata PIT/ CIT/ ZUS/akcyza/cło</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b="1" dirty="0">
                <a:solidFill>
                  <a:srgbClr val="000000"/>
                </a:solidFill>
              </a:rPr>
              <a:t>Możliwość zapłaty:</a:t>
            </a:r>
          </a:p>
          <a:p>
            <a:pPr algn="just">
              <a:buClr>
                <a:srgbClr val="C00000"/>
              </a:buClr>
              <a:buFont typeface="Wingdings" panose="05000000000000000000" pitchFamily="2" charset="2"/>
              <a:buChar char="§"/>
            </a:pPr>
            <a:r>
              <a:rPr lang="pl-PL" sz="1600" dirty="0">
                <a:solidFill>
                  <a:srgbClr val="000000"/>
                </a:solidFill>
              </a:rPr>
              <a:t>należności z tytułu składek, o których mowa w art. 47 ust. 4 ustawy z dnia 13 października 1998 r. </a:t>
            </a:r>
            <a:br>
              <a:rPr lang="pl-PL" sz="1600" dirty="0">
                <a:solidFill>
                  <a:srgbClr val="000000"/>
                </a:solidFill>
              </a:rPr>
            </a:br>
            <a:r>
              <a:rPr lang="pl-PL" sz="1600" dirty="0">
                <a:solidFill>
                  <a:srgbClr val="000000"/>
                </a:solidFill>
              </a:rPr>
              <a:t>o systemie ubezpieczeń społecznych (Dz. U. z 2019 r. poz. 300 i 303) oraz odsetek za zwłokę od tych składek, na rachunek składkowy;</a:t>
            </a:r>
          </a:p>
          <a:p>
            <a:pPr lvl="1" algn="just">
              <a:buClr>
                <a:srgbClr val="C00000"/>
              </a:buClr>
              <a:buFont typeface="Wingdings" panose="05000000000000000000" pitchFamily="2" charset="2"/>
              <a:buChar char="§"/>
            </a:pPr>
            <a:r>
              <a:rPr lang="pl-PL" sz="1600" dirty="0">
                <a:solidFill>
                  <a:srgbClr val="000000"/>
                </a:solidFill>
              </a:rPr>
              <a:t>ubezpieczenia społeczne;</a:t>
            </a:r>
          </a:p>
          <a:p>
            <a:pPr lvl="1" algn="just">
              <a:buClr>
                <a:srgbClr val="C00000"/>
              </a:buClr>
              <a:buFont typeface="Wingdings" panose="05000000000000000000" pitchFamily="2" charset="2"/>
              <a:buChar char="§"/>
            </a:pPr>
            <a:r>
              <a:rPr lang="pl-PL" sz="1600" dirty="0">
                <a:solidFill>
                  <a:srgbClr val="000000"/>
                </a:solidFill>
              </a:rPr>
              <a:t>ubezpieczenie zdrowotne;</a:t>
            </a:r>
          </a:p>
          <a:p>
            <a:pPr lvl="1" algn="just">
              <a:buClr>
                <a:srgbClr val="C00000"/>
              </a:buClr>
              <a:buFont typeface="Wingdings" panose="05000000000000000000" pitchFamily="2" charset="2"/>
              <a:buChar char="§"/>
            </a:pPr>
            <a:r>
              <a:rPr lang="pl-PL" sz="1600" dirty="0">
                <a:solidFill>
                  <a:srgbClr val="000000"/>
                </a:solidFill>
              </a:rPr>
              <a:t>Fundusz Pracy i Fundusz Gwarantowanych Świadczeń Pracowniczych;</a:t>
            </a:r>
          </a:p>
          <a:p>
            <a:pPr lvl="1" algn="just">
              <a:buClr>
                <a:srgbClr val="C00000"/>
              </a:buClr>
              <a:buFont typeface="Wingdings" panose="05000000000000000000" pitchFamily="2" charset="2"/>
              <a:buChar char="§"/>
            </a:pPr>
            <a:r>
              <a:rPr lang="pl-PL" sz="1600" dirty="0">
                <a:solidFill>
                  <a:srgbClr val="000000"/>
                </a:solidFill>
              </a:rPr>
              <a:t>Fundusz Emerytur Pomostowych</a:t>
            </a: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41</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5412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MPP - zaliczki</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457200" indent="-457200" algn="just">
              <a:buClr>
                <a:srgbClr val="C00000"/>
              </a:buClr>
              <a:buFont typeface="Wingdings" panose="05000000000000000000" pitchFamily="2" charset="2"/>
              <a:buChar char="§"/>
            </a:pPr>
            <a:r>
              <a:rPr lang="pl-PL" sz="1600" dirty="0">
                <a:solidFill>
                  <a:srgbClr val="000000"/>
                </a:solidFill>
              </a:rPr>
              <a:t>Wątpliwości, w jaki sposób traktować zaliczki płacone na poczet towarów i usług z załącznika nr 15;</a:t>
            </a:r>
          </a:p>
          <a:p>
            <a:pPr marL="457200" indent="-457200" algn="just">
              <a:buClr>
                <a:srgbClr val="C00000"/>
              </a:buClr>
              <a:buFont typeface="Wingdings" panose="05000000000000000000" pitchFamily="2" charset="2"/>
              <a:buChar char="§"/>
            </a:pPr>
            <a:r>
              <a:rPr lang="pl-PL" sz="1600" dirty="0">
                <a:solidFill>
                  <a:srgbClr val="000000"/>
                </a:solidFill>
              </a:rPr>
              <a:t>Problem dla e-commerce.</a:t>
            </a:r>
          </a:p>
          <a:p>
            <a:pPr marL="457200" indent="-457200" algn="just">
              <a:buClr>
                <a:srgbClr val="C00000"/>
              </a:buClr>
              <a:buFont typeface="Wingdings" panose="05000000000000000000" pitchFamily="2" charset="2"/>
              <a:buChar char="§"/>
            </a:pPr>
            <a:r>
              <a:rPr lang="pl-PL" sz="1600" dirty="0">
                <a:solidFill>
                  <a:srgbClr val="000000"/>
                </a:solidFill>
              </a:rPr>
              <a:t>Przyjęta ustawa: „W art. 108a ust. 1c (art. 1 pkt 11 lit. a) proponuje się wprowadzenie rozwiązań umożliwiających stosowanie mechanizmu podzielonej płatności do wnoszonych przed wystawieniem faktury zaliczek. Jeżeli podatnik będzie dokonywał wpłaty takiej zaliczki, wówczas w komunikacie przelewu w miejsce numeru faktury będzie wpisywał „zaliczka”. Rozwiązanie </a:t>
            </a:r>
            <a:br>
              <a:rPr lang="pl-PL" sz="1600" dirty="0">
                <a:solidFill>
                  <a:srgbClr val="000000"/>
                </a:solidFill>
              </a:rPr>
            </a:br>
            <a:r>
              <a:rPr lang="pl-PL" sz="1600" dirty="0">
                <a:solidFill>
                  <a:srgbClr val="000000"/>
                </a:solidFill>
              </a:rPr>
              <a:t>to dotyczyć będzie zarówno obowiązkowego mechanizmu podzielonej płatności, jak </a:t>
            </a:r>
            <a:br>
              <a:rPr lang="pl-PL" sz="1600" dirty="0">
                <a:solidFill>
                  <a:srgbClr val="000000"/>
                </a:solidFill>
              </a:rPr>
            </a:br>
            <a:r>
              <a:rPr lang="pl-PL" sz="1600" dirty="0">
                <a:solidFill>
                  <a:srgbClr val="000000"/>
                </a:solidFill>
              </a:rPr>
              <a:t>i dobrowolnych płatności w tym mechanizmie. Należy jednak podkreślić, że w przypadku zapłaty zaliczki w podzielonej płatności, podatnik powinien być w stanie udowodnić, że płacona przez niego zaliczka dotyczy konkretnej faktury, którą otrzymał po zapłacie zaliczki.”</a:t>
            </a:r>
          </a:p>
          <a:p>
            <a:pPr marL="457200" indent="-457200" algn="just">
              <a:buClr>
                <a:srgbClr val="C00000"/>
              </a:buClr>
              <a:buFont typeface="Wingdings" panose="05000000000000000000" pitchFamily="2" charset="2"/>
              <a:buChar char="§"/>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42</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8197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MPP - kontrowersje</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algn="just">
              <a:buClr>
                <a:srgbClr val="C00000"/>
              </a:buClr>
              <a:buFont typeface="Wingdings" panose="05000000000000000000" pitchFamily="2" charset="2"/>
              <a:buChar char="§"/>
            </a:pPr>
            <a:r>
              <a:rPr lang="pl-PL" sz="1600" dirty="0">
                <a:solidFill>
                  <a:srgbClr val="000000"/>
                </a:solidFill>
              </a:rPr>
              <a:t>Co w przypadku gdy na jednej fakturze widnieje szereg pozycji, w tym jedna dotyczy towaru, usługi wskazanej w załączniku nr 15, zaś całość faktury opiewa na kwotę przekraczającą 15.000 zł?</a:t>
            </a:r>
          </a:p>
          <a:p>
            <a:pPr algn="just">
              <a:buClr>
                <a:srgbClr val="C00000"/>
              </a:buClr>
              <a:buFont typeface="Wingdings" panose="05000000000000000000" pitchFamily="2" charset="2"/>
              <a:buChar char="§"/>
            </a:pPr>
            <a:r>
              <a:rPr lang="pl-PL" sz="1600" dirty="0">
                <a:solidFill>
                  <a:srgbClr val="000000"/>
                </a:solidFill>
              </a:rPr>
              <a:t>Czy konieczne jest stosowanie MPP?</a:t>
            </a: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43</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5352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MPP - kontrowersje</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b="1" dirty="0">
                <a:solidFill>
                  <a:srgbClr val="000000"/>
                </a:solidFill>
              </a:rPr>
              <a:t>Uwaga: konsultacje społeczne. MF:</a:t>
            </a:r>
          </a:p>
          <a:p>
            <a:pPr marL="0" indent="0" algn="just">
              <a:buClr>
                <a:srgbClr val="C00000"/>
              </a:buClr>
              <a:buNone/>
            </a:pPr>
            <a:endParaRPr lang="pl-PL" sz="1600" b="1" dirty="0">
              <a:solidFill>
                <a:srgbClr val="000000"/>
              </a:solidFill>
            </a:endParaRPr>
          </a:p>
          <a:p>
            <a:pPr algn="just">
              <a:buClr>
                <a:srgbClr val="C00000"/>
              </a:buClr>
              <a:buFont typeface="Wingdings" panose="05000000000000000000" pitchFamily="2" charset="2"/>
              <a:buChar char="§"/>
            </a:pPr>
            <a:r>
              <a:rPr lang="pl-PL" sz="1600" dirty="0">
                <a:solidFill>
                  <a:srgbClr val="000000"/>
                </a:solidFill>
              </a:rPr>
              <a:t>„Uwaga uwzględniona – przepis został zmodyfikowany. Powiązano obowiązek stosowania podzielonej płatności do faktury o wartości brutto powyżej 15 000 zł, w której wskazano dostawę towarów czy usług wymienionych w załączniku nr 15. Zatem jeżeli faktura będzie opiewała na wartość brutto powyżej 15 000 zł i będzie w niej wykazana chociażby jedna pozycja objęta załącznikiem nr 15 to powstanie obowiązek zastosowania podzielonej płatności, oczywiście </a:t>
            </a:r>
            <a:br>
              <a:rPr lang="pl-PL" sz="1600" dirty="0">
                <a:solidFill>
                  <a:srgbClr val="000000"/>
                </a:solidFill>
              </a:rPr>
            </a:br>
            <a:r>
              <a:rPr lang="pl-PL" sz="1600" dirty="0">
                <a:solidFill>
                  <a:srgbClr val="000000"/>
                </a:solidFill>
              </a:rPr>
              <a:t>w zakresie tej konkretnej pozycji. Nie ma jednak przeszkód aby podatnik uregulował w podzielonej płatności całą należność z takiej faktury.”</a:t>
            </a:r>
          </a:p>
          <a:p>
            <a:pPr algn="just">
              <a:buClr>
                <a:srgbClr val="C00000"/>
              </a:buClr>
              <a:buFont typeface="Wingdings" panose="05000000000000000000" pitchFamily="2" charset="2"/>
              <a:buChar char="§"/>
            </a:pPr>
            <a:endParaRPr lang="pl-PL" sz="1600" dirty="0">
              <a:solidFill>
                <a:srgbClr val="000000"/>
              </a:solidFill>
            </a:endParaRPr>
          </a:p>
          <a:p>
            <a:pPr algn="just">
              <a:buClr>
                <a:srgbClr val="C00000"/>
              </a:buClr>
              <a:buFont typeface="Wingdings" panose="05000000000000000000" pitchFamily="2" charset="2"/>
              <a:buChar char="§"/>
            </a:pPr>
            <a:endParaRPr lang="pl-PL" sz="1600" dirty="0"/>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44</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1089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MPP - kontrowersje</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b="1" dirty="0">
                <a:solidFill>
                  <a:srgbClr val="000000"/>
                </a:solidFill>
              </a:rPr>
              <a:t>Kompensaty</a:t>
            </a:r>
            <a:r>
              <a:rPr lang="pl-PL" sz="1600" dirty="0">
                <a:solidFill>
                  <a:srgbClr val="000000"/>
                </a:solidFill>
              </a:rPr>
              <a:t>, art. 108a ustawy o VAT</a:t>
            </a: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r>
              <a:rPr lang="pl-PL" sz="1600" dirty="0">
                <a:solidFill>
                  <a:srgbClr val="000000"/>
                </a:solidFill>
              </a:rPr>
              <a:t>Zastosowanie mechanizmu podzielonej płatności polega na tym, że:</a:t>
            </a:r>
          </a:p>
          <a:p>
            <a:pPr lvl="1" algn="just">
              <a:buClr>
                <a:srgbClr val="C00000"/>
              </a:buClr>
            </a:pPr>
            <a:r>
              <a:rPr lang="pl-PL" sz="1600" dirty="0">
                <a:solidFill>
                  <a:srgbClr val="000000"/>
                </a:solidFill>
              </a:rPr>
              <a:t>zapłata kwoty odpowiadającej całości albo części kwoty podatku wynikającej z otrzymanej faktury jest dokonywana na rachunek VAT;</a:t>
            </a:r>
          </a:p>
          <a:p>
            <a:pPr lvl="1" algn="just">
              <a:buClr>
                <a:srgbClr val="C00000"/>
              </a:buClr>
            </a:pPr>
            <a:r>
              <a:rPr lang="pl-PL" sz="1600" dirty="0">
                <a:solidFill>
                  <a:srgbClr val="000000"/>
                </a:solidFill>
              </a:rPr>
              <a:t>zapłata całości albo części kwoty odpowiadającej wartości sprzedaży netto wynikającej z otrzymanej faktury jest dokonywana na rachunek bankowy albo na rachunek w spółdzielczej kasie oszczędnościowo-kredytowej, dla których jest prowadzony rachunek VAT, </a:t>
            </a:r>
            <a:r>
              <a:rPr lang="pl-PL" sz="1600" u="sng" dirty="0">
                <a:solidFill>
                  <a:srgbClr val="000000"/>
                </a:solidFill>
              </a:rPr>
              <a:t>albo jest rozliczana w inny sposób.</a:t>
            </a:r>
          </a:p>
          <a:p>
            <a:pPr algn="just">
              <a:buClr>
                <a:srgbClr val="C00000"/>
              </a:buClr>
            </a:pPr>
            <a:endParaRPr lang="pl-PL" sz="1600" dirty="0">
              <a:solidFill>
                <a:srgbClr val="000000"/>
              </a:solidFill>
            </a:endParaRPr>
          </a:p>
          <a:p>
            <a:pPr algn="just">
              <a:buClr>
                <a:srgbClr val="C00000"/>
              </a:buClr>
              <a:buFont typeface="Wingdings" panose="05000000000000000000" pitchFamily="2" charset="2"/>
              <a:buChar char="§"/>
            </a:pPr>
            <a:r>
              <a:rPr lang="pl-PL" sz="1600" dirty="0">
                <a:solidFill>
                  <a:srgbClr val="000000"/>
                </a:solidFill>
              </a:rPr>
              <a:t>Ustawa przyjęta: </a:t>
            </a:r>
            <a:r>
              <a:rPr lang="pl-PL" sz="1600" i="1" dirty="0">
                <a:solidFill>
                  <a:srgbClr val="000000"/>
                </a:solidFill>
              </a:rPr>
              <a:t>„Regulacja zawarta w dodawanym art. 108a ust. 1d (art. 1 pkt 11 lit. a) reguluje sytuację stosowania w rozliczeniach miedzy podatnikami kompensat wzajemnych należności. Dokonanie takich czynności nie będzie traktowane jako naruszenie przepisów nakładających obowiązek uregulowania danej faktury w mechanizmie podzielonej płatności. Przepisy nie będą więc zmuszały do dokonywania płatności przelewami, za towary lub usługi wymienione w załączniku </a:t>
            </a:r>
            <a:br>
              <a:rPr lang="pl-PL" sz="1600" i="1" dirty="0">
                <a:solidFill>
                  <a:srgbClr val="000000"/>
                </a:solidFill>
              </a:rPr>
            </a:br>
            <a:r>
              <a:rPr lang="pl-PL" sz="1600" i="1" dirty="0">
                <a:solidFill>
                  <a:srgbClr val="000000"/>
                </a:solidFill>
              </a:rPr>
              <a:t>nr 15 do ustawy, jeżeli cała należność z faktury, obejmującej te towary lub usługi, zostanie uregulowana w drodze kompensaty.”</a:t>
            </a:r>
          </a:p>
          <a:p>
            <a:pPr algn="just">
              <a:buClr>
                <a:srgbClr val="C00000"/>
              </a:buClr>
              <a:buFont typeface="Wingdings" panose="05000000000000000000" pitchFamily="2" charset="2"/>
              <a:buChar char="§"/>
            </a:pPr>
            <a:endParaRPr lang="pl-PL" sz="1600" dirty="0">
              <a:solidFill>
                <a:srgbClr val="000000"/>
              </a:solidFill>
            </a:endParaRPr>
          </a:p>
          <a:p>
            <a:pPr algn="just">
              <a:buClr>
                <a:srgbClr val="C00000"/>
              </a:buClr>
              <a:buFont typeface="Wingdings" panose="05000000000000000000" pitchFamily="2" charset="2"/>
              <a:buChar char="§"/>
            </a:pPr>
            <a:endParaRPr lang="pl-PL" sz="1600" dirty="0"/>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45</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5361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MPP - kontrowersje</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b="1" dirty="0">
                <a:solidFill>
                  <a:srgbClr val="000000"/>
                </a:solidFill>
              </a:rPr>
              <a:t>Ustawa przyjęta przez Sejm:</a:t>
            </a:r>
          </a:p>
          <a:p>
            <a:pPr marL="0" indent="0" algn="just">
              <a:buClr>
                <a:srgbClr val="C00000"/>
              </a:buClr>
              <a:buNone/>
            </a:pPr>
            <a:endParaRPr lang="pl-PL" sz="1600" dirty="0">
              <a:solidFill>
                <a:srgbClr val="000000"/>
              </a:solidFill>
            </a:endParaRP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r>
              <a:rPr lang="pl-PL" sz="1600" dirty="0">
                <a:solidFill>
                  <a:srgbClr val="000000"/>
                </a:solidFill>
              </a:rPr>
              <a:t>1d. W przypadku dokonania potrącenia, o którym mowa w art. 498 Kodeksu cywilnego, przepisów ust. 1a i 1b nie stosuje się w zakresie, w jakim kwoty należności są potrącane.</a:t>
            </a:r>
          </a:p>
          <a:p>
            <a:pPr lvl="1" algn="just">
              <a:buClr>
                <a:srgbClr val="C00000"/>
              </a:buClr>
            </a:pPr>
            <a:endParaRPr lang="pl-PL" sz="1600" i="1" dirty="0">
              <a:solidFill>
                <a:srgbClr val="000000"/>
              </a:solidFill>
            </a:endParaRP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46</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6954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MPP - kontrowersje</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b="1" dirty="0">
                <a:solidFill>
                  <a:srgbClr val="000000"/>
                </a:solidFill>
              </a:rPr>
              <a:t>Płatności w walucie obcej</a:t>
            </a:r>
          </a:p>
          <a:p>
            <a:pPr algn="just">
              <a:buClr>
                <a:srgbClr val="C00000"/>
              </a:buClr>
              <a:buFont typeface="Wingdings" panose="05000000000000000000" pitchFamily="2" charset="2"/>
              <a:buChar char="§"/>
            </a:pPr>
            <a:endParaRPr lang="pl-PL" sz="1600" dirty="0">
              <a:solidFill>
                <a:srgbClr val="000000"/>
              </a:solidFill>
            </a:endParaRPr>
          </a:p>
          <a:p>
            <a:pPr marL="457200" indent="-457200">
              <a:buClr>
                <a:srgbClr val="C00000"/>
              </a:buClr>
              <a:buFont typeface="Wingdings" panose="05000000000000000000" pitchFamily="2" charset="2"/>
              <a:buChar char="§"/>
            </a:pPr>
            <a:r>
              <a:rPr lang="pl-PL" sz="1600" dirty="0">
                <a:solidFill>
                  <a:srgbClr val="000000"/>
                </a:solidFill>
              </a:rPr>
              <a:t>Co zrobić jak kontrahent podał konto walutowe?</a:t>
            </a:r>
          </a:p>
          <a:p>
            <a:pPr marL="457200" indent="-457200">
              <a:buClr>
                <a:srgbClr val="C00000"/>
              </a:buClr>
              <a:buFont typeface="Wingdings" panose="05000000000000000000" pitchFamily="2" charset="2"/>
              <a:buChar char="§"/>
            </a:pPr>
            <a:endParaRPr lang="pl-PL" sz="1600" dirty="0">
              <a:solidFill>
                <a:srgbClr val="000000"/>
              </a:solidFill>
            </a:endParaRPr>
          </a:p>
          <a:p>
            <a:pPr marL="0" indent="0">
              <a:buNone/>
            </a:pPr>
            <a:r>
              <a:rPr lang="pl-PL" sz="1600" b="1" dirty="0">
                <a:solidFill>
                  <a:srgbClr val="000000"/>
                </a:solidFill>
              </a:rPr>
              <a:t>Uwaga: konsultacje społeczne. MF:</a:t>
            </a:r>
          </a:p>
          <a:p>
            <a:pPr marL="457200" indent="-457200">
              <a:buFont typeface="Wingdings" panose="05000000000000000000" pitchFamily="2" charset="2"/>
              <a:buChar char="§"/>
            </a:pPr>
            <a:endParaRPr lang="pl-PL" sz="1600" dirty="0"/>
          </a:p>
          <a:p>
            <a:pPr marL="0" indent="0">
              <a:buNone/>
            </a:pPr>
            <a:r>
              <a:rPr lang="pl-PL" sz="1600" i="1" dirty="0"/>
              <a:t>„z uwagi na brak możliwości zapewnienia szczelności systemu odstąpiono od dopuszczenia możliwości dokonania płatności w mechanizmie podzielonej płatności w innych walutach.”</a:t>
            </a: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47</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8405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MPP – przepisy przejściowe</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indent="0" algn="just">
              <a:buClr>
                <a:srgbClr val="C00000"/>
              </a:buClr>
              <a:buNone/>
            </a:pPr>
            <a:r>
              <a:rPr lang="pl-PL" sz="1600" b="1" dirty="0">
                <a:solidFill>
                  <a:srgbClr val="000000"/>
                </a:solidFill>
              </a:rPr>
              <a:t>Na zasadach dotychczasowych rozliczeniu podlegała będzie dostawa towarów lub świadczenie usług w stosunku do których miał zastosowanie mechanizm odwrotnego </a:t>
            </a:r>
            <a:r>
              <a:rPr lang="pl-PL" sz="1600" b="1" dirty="0" err="1">
                <a:solidFill>
                  <a:srgbClr val="000000"/>
                </a:solidFill>
              </a:rPr>
              <a:t>obciążęnia</a:t>
            </a:r>
            <a:r>
              <a:rPr lang="pl-PL" sz="1600" b="1" dirty="0">
                <a:solidFill>
                  <a:srgbClr val="000000"/>
                </a:solidFill>
              </a:rPr>
              <a:t> dokonane przed dniem wejścia w życie niniejszej ustawy, dla których:</a:t>
            </a:r>
          </a:p>
          <a:p>
            <a:pPr marL="457200" indent="-457200" algn="just">
              <a:buClr>
                <a:srgbClr val="C00000"/>
              </a:buClr>
              <a:buFont typeface="Wingdings" panose="05000000000000000000" pitchFamily="2" charset="2"/>
              <a:buChar char="§"/>
            </a:pPr>
            <a:r>
              <a:rPr lang="pl-PL" sz="1600" dirty="0">
                <a:solidFill>
                  <a:srgbClr val="000000"/>
                </a:solidFill>
              </a:rPr>
              <a:t>obowiązek podatkowy powstał lub </a:t>
            </a:r>
          </a:p>
          <a:p>
            <a:pPr marL="457200" indent="-457200" algn="just">
              <a:buClr>
                <a:srgbClr val="C00000"/>
              </a:buClr>
              <a:buFont typeface="Wingdings" panose="05000000000000000000" pitchFamily="2" charset="2"/>
              <a:buChar char="§"/>
            </a:pPr>
            <a:r>
              <a:rPr lang="pl-PL" sz="1600" dirty="0">
                <a:solidFill>
                  <a:srgbClr val="000000"/>
                </a:solidFill>
              </a:rPr>
              <a:t>została wystawiona faktura </a:t>
            </a:r>
          </a:p>
          <a:p>
            <a:pPr marL="0" indent="0">
              <a:buNone/>
            </a:pPr>
            <a:r>
              <a:rPr lang="pl-PL" sz="1600" dirty="0">
                <a:solidFill>
                  <a:srgbClr val="000000"/>
                </a:solidFill>
              </a:rPr>
              <a:t>po wejściu w życie ustawy.</a:t>
            </a:r>
          </a:p>
          <a:p>
            <a:pPr marL="0" indent="0">
              <a:buNone/>
            </a:pPr>
            <a:endParaRPr lang="pl-PL" sz="2400" dirty="0"/>
          </a:p>
          <a:p>
            <a:pPr marL="0" indent="0">
              <a:buClr>
                <a:srgbClr val="C00000"/>
              </a:buClr>
              <a:buNone/>
            </a:pPr>
            <a:r>
              <a:rPr lang="pl-PL" sz="1600" b="1" dirty="0">
                <a:solidFill>
                  <a:srgbClr val="000000"/>
                </a:solidFill>
              </a:rPr>
              <a:t>Ponadto na dotychczasowych zasadach będą rozliczane dostawy towarów lub świadczenie usług:</a:t>
            </a:r>
          </a:p>
          <a:p>
            <a:pPr marL="457200" indent="-457200" algn="just">
              <a:buClr>
                <a:srgbClr val="C00000"/>
              </a:buClr>
              <a:buFont typeface="Wingdings" panose="05000000000000000000" pitchFamily="2" charset="2"/>
              <a:buChar char="§"/>
            </a:pPr>
            <a:r>
              <a:rPr lang="pl-PL" sz="1600" dirty="0">
                <a:solidFill>
                  <a:srgbClr val="000000"/>
                </a:solidFill>
              </a:rPr>
              <a:t>dokonanych po wejściu w życie niniejszej ustawy, dla których</a:t>
            </a:r>
          </a:p>
          <a:p>
            <a:pPr marL="457200" indent="-457200" algn="just">
              <a:buClr>
                <a:srgbClr val="C00000"/>
              </a:buClr>
              <a:buFont typeface="Wingdings" panose="05000000000000000000" pitchFamily="2" charset="2"/>
              <a:buChar char="§"/>
            </a:pPr>
            <a:r>
              <a:rPr lang="pl-PL" sz="1600" dirty="0">
                <a:solidFill>
                  <a:srgbClr val="000000"/>
                </a:solidFill>
              </a:rPr>
              <a:t>wystawiono fakturę przed wejściem w życie ustawy. </a:t>
            </a: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48</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9400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Nowelizacja dot. stawek VAT</a:t>
            </a:r>
            <a:endParaRPr lang="pl-PL" b="1" dirty="0">
              <a:solidFill>
                <a:srgbClr val="834041"/>
              </a:solidFill>
            </a:endParaRPr>
          </a:p>
        </p:txBody>
      </p:sp>
      <p:sp>
        <p:nvSpPr>
          <p:cNvPr id="16" name="Symbol zastępczy zawartości 15"/>
          <p:cNvSpPr>
            <a:spLocks noGrp="1"/>
          </p:cNvSpPr>
          <p:nvPr>
            <p:ph idx="1"/>
          </p:nvPr>
        </p:nvSpPr>
        <p:spPr>
          <a:xfrm>
            <a:off x="838200" y="1223493"/>
            <a:ext cx="866236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lvl="1" indent="0" algn="just" defTabSz="762000">
              <a:spcBef>
                <a:spcPts val="0"/>
              </a:spcBef>
              <a:buClr>
                <a:srgbClr val="C00000"/>
              </a:buClr>
              <a:buSzPct val="100000"/>
              <a:buNone/>
            </a:pPr>
            <a:r>
              <a:rPr lang="pl-PL" sz="1600" b="1" dirty="0"/>
              <a:t>Zmiana klasyfikacji stosowanych dla celów VAT</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Identyfikacja towarów dla celów VAT za pomocą tzw. Nomenklatury Scalonej (CN)</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Dla usług pozostaje PKWiU, lecz z 2015 r. (obecnie 2008)</a:t>
            </a:r>
          </a:p>
          <a:p>
            <a:pPr marL="457200" lvl="2" indent="0" algn="just" defTabSz="762000">
              <a:spcBef>
                <a:spcPts val="0"/>
              </a:spcBef>
              <a:buClr>
                <a:srgbClr val="C00000"/>
              </a:buClr>
              <a:buSzPct val="100000"/>
              <a:buNone/>
            </a:pPr>
            <a:endParaRPr lang="pl-PL" sz="1600" b="1" dirty="0"/>
          </a:p>
          <a:p>
            <a:pPr marL="0" lvl="1" indent="0" algn="just" defTabSz="762000">
              <a:spcBef>
                <a:spcPts val="0"/>
              </a:spcBef>
              <a:buClr>
                <a:srgbClr val="C00000"/>
              </a:buClr>
              <a:buSzPct val="100000"/>
              <a:buNone/>
            </a:pPr>
            <a:r>
              <a:rPr lang="pl-PL" sz="1600" b="1" dirty="0"/>
              <a:t>Nowa matryca stawek</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Zasadniczym celem uproszczenie zasad stosowania stawek obniżonych przy minimalizacji skutków budżetowych</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Co do zasady objęcie towarów z tego samego działu CN tą samą stawką VAT (wyjątki)</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Intencją było równanie w ramach „porządkowania” stawek w dół, równoważone selektywną podwyżką stawki VAT na określone towary/usługi</a:t>
            </a: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49</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202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Inwestycje a VAT</a:t>
            </a:r>
            <a:endParaRPr lang="pl-PL" b="1" dirty="0">
              <a:solidFill>
                <a:srgbClr val="834041"/>
              </a:solidFill>
            </a:endParaRPr>
          </a:p>
        </p:txBody>
      </p:sp>
      <p:sp>
        <p:nvSpPr>
          <p:cNvPr id="16" name="Symbol zastępczy zawartości 15"/>
          <p:cNvSpPr>
            <a:spLocks noGrp="1"/>
          </p:cNvSpPr>
          <p:nvPr>
            <p:ph idx="1"/>
          </p:nvPr>
        </p:nvSpPr>
        <p:spPr>
          <a:xfrm>
            <a:off x="987136" y="1600201"/>
            <a:ext cx="8513428" cy="5121274"/>
          </a:xfrm>
        </p:spPr>
        <p:txBody>
          <a:bodyPr/>
          <a:lstStyle/>
          <a:p>
            <a:pPr marL="285750" lvl="1" algn="just" defTabSz="762000">
              <a:spcBef>
                <a:spcPts val="0"/>
              </a:spcBef>
              <a:buClr>
                <a:srgbClr val="C00000"/>
              </a:buClr>
              <a:buSzPct val="100000"/>
            </a:pPr>
            <a:r>
              <a:rPr lang="pl-PL" sz="1600" dirty="0"/>
              <a:t>Podmiot prawa handlowego realizujący prerogatywy gminy uznawany jest za podatnika VAT prowadzącego działalność gospodarczą.</a:t>
            </a:r>
          </a:p>
          <a:p>
            <a:pPr marL="285750" lvl="1" algn="just" defTabSz="762000">
              <a:spcBef>
                <a:spcPts val="0"/>
              </a:spcBef>
              <a:buClr>
                <a:srgbClr val="C00000"/>
              </a:buClr>
              <a:buSzPct val="100000"/>
            </a:pPr>
            <a:endParaRPr lang="pl-PL" sz="1600" dirty="0"/>
          </a:p>
          <a:p>
            <a:pPr marL="285750" lvl="1" algn="just" defTabSz="762000">
              <a:spcBef>
                <a:spcPts val="0"/>
              </a:spcBef>
              <a:buClr>
                <a:srgbClr val="C00000"/>
              </a:buClr>
              <a:buSzPct val="100000"/>
            </a:pPr>
            <a:r>
              <a:rPr lang="pl-PL" sz="1600" dirty="0"/>
              <a:t>Wyrok z 22 lutego 2018 r., C-182/17 </a:t>
            </a:r>
            <a:r>
              <a:rPr lang="pl-PL" sz="1600" dirty="0" err="1"/>
              <a:t>Nagyszénás</a:t>
            </a:r>
            <a:r>
              <a:rPr lang="pl-PL" sz="1600" dirty="0"/>
              <a:t> </a:t>
            </a:r>
            <a:r>
              <a:rPr lang="pl-PL" sz="1600" dirty="0" err="1"/>
              <a:t>Településszolgáltatási</a:t>
            </a:r>
            <a:r>
              <a:rPr lang="pl-PL" sz="1600" dirty="0"/>
              <a:t> </a:t>
            </a:r>
            <a:r>
              <a:rPr lang="pl-PL" sz="1600" dirty="0" err="1"/>
              <a:t>Nonprofit</a:t>
            </a:r>
            <a:r>
              <a:rPr lang="pl-PL" sz="1600" dirty="0"/>
              <a:t> </a:t>
            </a:r>
            <a:r>
              <a:rPr lang="pl-PL" sz="1600" dirty="0" err="1"/>
              <a:t>Kft</a:t>
            </a:r>
            <a:endParaRPr lang="pl-PL" sz="1600" dirty="0"/>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5</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6848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Inne zmiany (od 2020)</a:t>
            </a:r>
            <a:endParaRPr lang="pl-PL" b="1" dirty="0">
              <a:solidFill>
                <a:srgbClr val="834041"/>
              </a:solidFill>
            </a:endParaRPr>
          </a:p>
        </p:txBody>
      </p:sp>
      <p:sp>
        <p:nvSpPr>
          <p:cNvPr id="16" name="Symbol zastępczy zawartości 15"/>
          <p:cNvSpPr>
            <a:spLocks noGrp="1"/>
          </p:cNvSpPr>
          <p:nvPr>
            <p:ph idx="1"/>
          </p:nvPr>
        </p:nvSpPr>
        <p:spPr>
          <a:xfrm>
            <a:off x="838200" y="1223493"/>
            <a:ext cx="786175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lvl="1" indent="0" algn="just" defTabSz="762000">
              <a:spcBef>
                <a:spcPts val="0"/>
              </a:spcBef>
              <a:buClr>
                <a:srgbClr val="C00000"/>
              </a:buClr>
              <a:buSzPct val="100000"/>
              <a:buNone/>
            </a:pPr>
            <a:r>
              <a:rPr lang="pl-PL" sz="1600" b="1" dirty="0"/>
              <a:t>Ograniczenie możliwości wystawiania faktur do transakcji udokumentowanych uprzednio paragonem fiskalnym</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W przypadku sprzedaży zaewidencjonowanej przy zastosowaniu kasy rejestrującej potwierdzonej paragonem fiskalnym, fakturę na rzecz podatnika VAT wystawia się wyłącznie, jeżeli paragon potwierdzający dokonanie tej sprzedaży zawiera numer, za pomocą którego nabywca towarów lub usług jest zidentyfikowany dla potrzeb VAT.</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Kasy rejestrujące bez możliwości uwzględnienia numeru VAT nabywcy – nabywca powinien zadeklarować w momencie zakupu, czy działa jako podatnik VAT</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r>
              <a:rPr lang="pl-PL" sz="1600" dirty="0"/>
              <a:t>Sankcja 100% VAT wykazanego na fakturze:</a:t>
            </a:r>
          </a:p>
          <a:p>
            <a:pPr marL="1200150" lvl="3" indent="-285750" algn="just" defTabSz="762000">
              <a:spcBef>
                <a:spcPts val="0"/>
              </a:spcBef>
              <a:buClr>
                <a:srgbClr val="C00000"/>
              </a:buClr>
              <a:buSzPct val="100000"/>
              <a:buFont typeface="Calibri" panose="020F0502020204030204" pitchFamily="34" charset="0"/>
              <a:buChar char="-"/>
            </a:pPr>
            <a:r>
              <a:rPr lang="pl-PL" sz="1600" dirty="0"/>
              <a:t>dla sprzedawcy - za wystawienie faktury pomimo braku numeru VAT na paragonie,</a:t>
            </a:r>
          </a:p>
          <a:p>
            <a:pPr marL="1200150" lvl="3" indent="-285750" algn="just" defTabSz="762000">
              <a:spcBef>
                <a:spcPts val="0"/>
              </a:spcBef>
              <a:buClr>
                <a:srgbClr val="C00000"/>
              </a:buClr>
              <a:buSzPct val="100000"/>
              <a:buFont typeface="Calibri" panose="020F0502020204030204" pitchFamily="34" charset="0"/>
              <a:buChar char="-"/>
            </a:pPr>
            <a:r>
              <a:rPr lang="pl-PL" sz="1600" dirty="0"/>
              <a:t>dla podatnika, który ujął w ewidencji fakturę dotyczącą sprzedaży udokumentowanej paragonem niezawierającym numeru VAT nabywcy.</a:t>
            </a:r>
          </a:p>
          <a:p>
            <a:pPr marL="0" indent="0" algn="just">
              <a:buClr>
                <a:srgbClr val="C00000"/>
              </a:buClr>
              <a:buNone/>
            </a:pPr>
            <a:endParaRPr lang="pl-PL" sz="1600" dirty="0">
              <a:solidFill>
                <a:srgbClr val="000000"/>
              </a:solidFill>
            </a:endParaRP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50</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8917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JPK_VDEK - projekt</a:t>
            </a:r>
            <a:endParaRPr lang="pl-PL" b="1" dirty="0">
              <a:solidFill>
                <a:srgbClr val="834041"/>
              </a:solidFill>
            </a:endParaRPr>
          </a:p>
        </p:txBody>
      </p:sp>
      <p:sp>
        <p:nvSpPr>
          <p:cNvPr id="16" name="Symbol zastępczy zawartości 15"/>
          <p:cNvSpPr>
            <a:spLocks noGrp="1"/>
          </p:cNvSpPr>
          <p:nvPr>
            <p:ph idx="1"/>
          </p:nvPr>
        </p:nvSpPr>
        <p:spPr>
          <a:xfrm>
            <a:off x="838200" y="1223493"/>
            <a:ext cx="786175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0" lvl="1" indent="0" algn="just" defTabSz="762000">
              <a:spcBef>
                <a:spcPts val="0"/>
              </a:spcBef>
              <a:buClr>
                <a:srgbClr val="C00000"/>
              </a:buClr>
              <a:buSzPct val="100000"/>
              <a:buNone/>
            </a:pPr>
            <a:r>
              <a:rPr lang="pl-PL" sz="1600" b="1" dirty="0"/>
              <a:t>Plik JPK_VDEK</a:t>
            </a:r>
            <a:r>
              <a:rPr lang="pl-PL" sz="1600" dirty="0"/>
              <a:t> będzie dokumentem elektronicznym obejmującym </a:t>
            </a:r>
            <a:r>
              <a:rPr lang="pl-PL" sz="1600" b="1" dirty="0"/>
              <a:t>deklarację VAT </a:t>
            </a:r>
            <a:r>
              <a:rPr lang="pl-PL" sz="1600" dirty="0"/>
              <a:t>(w tym zakresie zastąpi deklaracje VAT-7 i VAT-7K) oraz </a:t>
            </a:r>
            <a:r>
              <a:rPr lang="pl-PL" sz="1600" b="1" dirty="0"/>
              <a:t>ewidencję VAT</a:t>
            </a:r>
            <a:r>
              <a:rPr lang="pl-PL" sz="1600" dirty="0"/>
              <a:t> (w tym zakresie zastąpi JPK_VAT w obecnej postaci) </a:t>
            </a:r>
          </a:p>
          <a:p>
            <a:pPr marL="742950" lvl="2" indent="-285750" algn="just" defTabSz="762000">
              <a:spcBef>
                <a:spcPts val="0"/>
              </a:spcBef>
              <a:buClr>
                <a:srgbClr val="C00000"/>
              </a:buClr>
              <a:buSzPct val="100000"/>
              <a:buFont typeface="Calibri" panose="020F0502020204030204" pitchFamily="34" charset="0"/>
              <a:buChar char="-"/>
            </a:pPr>
            <a:r>
              <a:rPr lang="pl-PL" sz="1600" dirty="0"/>
              <a:t>tj. jeden jednolity plik kontrolny zawierający część deklaracyjną i ewidencyjną</a:t>
            </a:r>
          </a:p>
          <a:p>
            <a:pPr marL="742950" lvl="2" indent="-285750" algn="just" defTabSz="762000">
              <a:spcBef>
                <a:spcPts val="0"/>
              </a:spcBef>
              <a:buClr>
                <a:srgbClr val="C00000"/>
              </a:buClr>
              <a:buSzPct val="100000"/>
              <a:buFont typeface="Calibri" panose="020F0502020204030204" pitchFamily="34" charset="0"/>
              <a:buChar char="-"/>
            </a:pPr>
            <a:r>
              <a:rPr lang="pl-PL" sz="1600" dirty="0"/>
              <a:t>wzór dokumentu (strukturę pliku) określi MF i umieści na </a:t>
            </a:r>
            <a:r>
              <a:rPr lang="pl-PL" sz="1600" dirty="0" err="1"/>
              <a:t>ePUAP</a:t>
            </a:r>
            <a:endParaRPr lang="pl-PL" sz="1600" dirty="0"/>
          </a:p>
          <a:p>
            <a:pPr marL="285750" lvl="1" algn="just" defTabSz="762000">
              <a:spcBef>
                <a:spcPts val="0"/>
              </a:spcBef>
              <a:buClr>
                <a:srgbClr val="C00000"/>
              </a:buClr>
              <a:buSzPct val="100000"/>
            </a:pPr>
            <a:endParaRPr lang="pl-PL" sz="1600" dirty="0"/>
          </a:p>
          <a:p>
            <a:pPr marL="285750" lvl="1" algn="just" defTabSz="762000">
              <a:spcBef>
                <a:spcPts val="0"/>
              </a:spcBef>
              <a:buClr>
                <a:srgbClr val="C00000"/>
              </a:buClr>
              <a:buSzPct val="100000"/>
            </a:pPr>
            <a:r>
              <a:rPr lang="pl-PL" sz="1600" dirty="0"/>
              <a:t>Pozostałe rodzaje deklaracji pozostaną, w tym informacje podsumowujące VAT-UE </a:t>
            </a:r>
            <a:br>
              <a:rPr lang="pl-PL" sz="1600" dirty="0"/>
            </a:br>
            <a:r>
              <a:rPr lang="pl-PL" sz="1600" dirty="0"/>
              <a:t>(VAT-27 prawdopodobnie zniesione wcześniej w związku z likwidacją odwrotnego obciążenia w transakcjach krajowych.</a:t>
            </a:r>
          </a:p>
          <a:p>
            <a:pPr marL="285750" lvl="1" algn="just" defTabSz="762000">
              <a:spcBef>
                <a:spcPts val="0"/>
              </a:spcBef>
              <a:buClr>
                <a:srgbClr val="C00000"/>
              </a:buClr>
              <a:buSzPct val="100000"/>
            </a:pPr>
            <a:endParaRPr lang="pl-PL" sz="1600" dirty="0"/>
          </a:p>
          <a:p>
            <a:pPr marL="285750" lvl="1" algn="just" defTabSz="762000">
              <a:spcBef>
                <a:spcPts val="0"/>
              </a:spcBef>
              <a:buClr>
                <a:srgbClr val="C00000"/>
              </a:buClr>
              <a:buSzPct val="100000"/>
            </a:pPr>
            <a:r>
              <a:rPr lang="pl-PL" sz="1600" dirty="0"/>
              <a:t>Obowiązek składania:</a:t>
            </a:r>
          </a:p>
          <a:p>
            <a:pPr marL="742950" lvl="2" indent="-285750" algn="just" defTabSz="762000">
              <a:spcBef>
                <a:spcPts val="0"/>
              </a:spcBef>
              <a:buClr>
                <a:srgbClr val="C00000"/>
              </a:buClr>
              <a:buSzPct val="100000"/>
              <a:buFont typeface="Calibri" panose="020F0502020204030204" pitchFamily="34" charset="0"/>
              <a:buChar char="-"/>
            </a:pPr>
            <a:r>
              <a:rPr lang="pl-PL" sz="1600" dirty="0"/>
              <a:t>od 1 stycznia 2020 r. – duzi podatnicy</a:t>
            </a:r>
          </a:p>
          <a:p>
            <a:pPr marL="742950" lvl="2" indent="-285750" algn="just" defTabSz="762000">
              <a:spcBef>
                <a:spcPts val="0"/>
              </a:spcBef>
              <a:buClr>
                <a:srgbClr val="C00000"/>
              </a:buClr>
              <a:buSzPct val="100000"/>
              <a:buFont typeface="Calibri" panose="020F0502020204030204" pitchFamily="34" charset="0"/>
              <a:buChar char="-"/>
            </a:pPr>
            <a:r>
              <a:rPr lang="pl-PL" sz="1600" dirty="0"/>
              <a:t>od 1 lipca 2020 r. – pozostali podatnicy (wymienieni w ustawie); ale możliwość składania JPK_VDEK już od stycznia 2020 r.</a:t>
            </a:r>
          </a:p>
          <a:p>
            <a:pPr marL="285750" lvl="1" algn="just" defTabSz="762000">
              <a:spcBef>
                <a:spcPts val="0"/>
              </a:spcBef>
              <a:buClr>
                <a:srgbClr val="C00000"/>
              </a:buClr>
              <a:buSzPct val="100000"/>
            </a:pPr>
            <a:endParaRPr lang="pl-PL" sz="1600" dirty="0"/>
          </a:p>
          <a:p>
            <a:pPr marL="285750" lvl="1" algn="just" defTabSz="762000">
              <a:spcBef>
                <a:spcPts val="0"/>
              </a:spcBef>
              <a:buClr>
                <a:srgbClr val="C00000"/>
              </a:buClr>
              <a:buSzPct val="100000"/>
            </a:pPr>
            <a:r>
              <a:rPr lang="pl-PL" sz="1600" dirty="0"/>
              <a:t>Eliminacja załączników (np. VAT-ZD) i wniosków załączanych do deklaracji – zastąpione przez pola wyboru w części deklaracyjnej JPK_VDEK</a:t>
            </a: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51</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2711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Wybrane orzeczenia TSUE</a:t>
            </a:r>
            <a:endParaRPr lang="pl-PL" b="1" dirty="0">
              <a:solidFill>
                <a:srgbClr val="834041"/>
              </a:solidFill>
            </a:endParaRPr>
          </a:p>
        </p:txBody>
      </p:sp>
      <p:sp>
        <p:nvSpPr>
          <p:cNvPr id="16" name="Symbol zastępczy zawartości 15"/>
          <p:cNvSpPr>
            <a:spLocks noGrp="1"/>
          </p:cNvSpPr>
          <p:nvPr>
            <p:ph idx="1"/>
          </p:nvPr>
        </p:nvSpPr>
        <p:spPr>
          <a:xfrm>
            <a:off x="838200" y="1223493"/>
            <a:ext cx="786175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285750" lvl="1" defTabSz="762000">
              <a:spcBef>
                <a:spcPts val="0"/>
              </a:spcBef>
              <a:buClr>
                <a:srgbClr val="C00000"/>
              </a:buClr>
              <a:buSzPct val="100000"/>
            </a:pPr>
            <a:r>
              <a:rPr lang="pl-PL" sz="1600" b="1" dirty="0"/>
              <a:t>Protokoły odbioru prac a moment wykonania usługi </a:t>
            </a:r>
          </a:p>
          <a:p>
            <a:pPr marL="742950" lvl="2" indent="-285750" defTabSz="762000">
              <a:spcBef>
                <a:spcPts val="0"/>
              </a:spcBef>
              <a:buClr>
                <a:srgbClr val="C00000"/>
              </a:buClr>
              <a:buSzPct val="100000"/>
              <a:buFont typeface="Calibri" panose="020F0502020204030204" pitchFamily="34" charset="0"/>
              <a:buChar char="-"/>
            </a:pPr>
            <a:r>
              <a:rPr lang="pl-PL" sz="1600" dirty="0"/>
              <a:t>C-224/18 Budimex</a:t>
            </a:r>
          </a:p>
          <a:p>
            <a:pPr marL="457200" lvl="2" indent="0" defTabSz="762000">
              <a:spcBef>
                <a:spcPts val="0"/>
              </a:spcBef>
              <a:buClr>
                <a:srgbClr val="C00000"/>
              </a:buClr>
              <a:buSzPct val="100000"/>
              <a:buNone/>
            </a:pPr>
            <a:endParaRPr lang="pl-PL" sz="1600" dirty="0"/>
          </a:p>
          <a:p>
            <a:pPr marL="457200" lvl="2" indent="0" algn="just" defTabSz="762000">
              <a:spcBef>
                <a:spcPts val="0"/>
              </a:spcBef>
              <a:buClr>
                <a:srgbClr val="C00000"/>
              </a:buClr>
              <a:buSzPct val="100000"/>
              <a:buNone/>
            </a:pPr>
            <a:r>
              <a:rPr lang="pl-PL" sz="1600" dirty="0"/>
              <a:t>Artykuł 66 akapit pierwszy lit. c) dyrektywy należy interpretować w ten sposób, że nie sprzeciwia się on temu, by w wypadku braku wystawienia faktury dotyczącej świadczonych usług lub wystawienia jej z opóźnieniem formalny odbiór tej usługi był uważany za moment, w którym usługa ta została wykonana, gdy – tak jak w sprawie rozpatrywanej w postępowaniu głównym – państwo członkowskie przewiduje, </a:t>
            </a:r>
            <a:br>
              <a:rPr lang="pl-PL" sz="1600" dirty="0"/>
            </a:br>
            <a:r>
              <a:rPr lang="pl-PL" sz="1600" dirty="0"/>
              <a:t>że podatek staje się wymagalny z upływem terminu rozpoczynającego bieg w dniu, w którym została wykonana usługa, jeżeli, po pierwsze, formalność odbioru została uzgodniona przez strony w umowie wiążącej je postanowieniami umownymi odzwierciedlającymi rzeczywistość gospodarczą i handlową w dziedzinie, w której usługa jest wykonywana i, po drugie, formalność ta stanowi materialne zakończenie usługi i ustala ostatecznie wysokość należnego świadczenia wzajemnego, co podlega zweryfikowaniu przez sąd odsyłający.</a:t>
            </a: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52</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4336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a:xfrm>
            <a:off x="770864" y="167942"/>
            <a:ext cx="10515600" cy="1325563"/>
          </a:xfrm>
        </p:spPr>
        <p:txBody>
          <a:bodyPr/>
          <a:lstStyle/>
          <a:p>
            <a:r>
              <a:rPr lang="pl-PL" b="1" dirty="0">
                <a:solidFill>
                  <a:srgbClr val="834041"/>
                </a:solidFill>
                <a:cs typeface="Arial" charset="0"/>
              </a:rPr>
              <a:t>Wybrane orzeczenia TSUE</a:t>
            </a:r>
            <a:endParaRPr lang="pl-PL" b="1" dirty="0">
              <a:solidFill>
                <a:srgbClr val="834041"/>
              </a:solidFill>
            </a:endParaRPr>
          </a:p>
        </p:txBody>
      </p:sp>
      <p:sp>
        <p:nvSpPr>
          <p:cNvPr id="16" name="Symbol zastępczy zawartości 15"/>
          <p:cNvSpPr>
            <a:spLocks noGrp="1"/>
          </p:cNvSpPr>
          <p:nvPr>
            <p:ph idx="1"/>
          </p:nvPr>
        </p:nvSpPr>
        <p:spPr>
          <a:xfrm>
            <a:off x="838200" y="1223493"/>
            <a:ext cx="7861754" cy="6040192"/>
          </a:xfrm>
        </p:spPr>
        <p:txBody>
          <a:bodyPr>
            <a:normAutofit/>
          </a:bodyPr>
          <a:lstStyle/>
          <a:p>
            <a:pPr marL="457200" lvl="2" indent="0" algn="just" defTabSz="762000">
              <a:spcBef>
                <a:spcPts val="0"/>
              </a:spcBef>
              <a:buClr>
                <a:srgbClr val="C00000"/>
              </a:buClr>
              <a:buSzPct val="100000"/>
              <a:buNone/>
            </a:pPr>
            <a:endParaRPr lang="pl-PL" sz="1600" dirty="0">
              <a:solidFill>
                <a:srgbClr val="834041"/>
              </a:solidFill>
            </a:endParaRPr>
          </a:p>
          <a:p>
            <a:pPr marL="285750" lvl="1" defTabSz="762000">
              <a:spcBef>
                <a:spcPts val="0"/>
              </a:spcBef>
              <a:buClr>
                <a:srgbClr val="C00000"/>
              </a:buClr>
              <a:buSzPct val="100000"/>
            </a:pPr>
            <a:r>
              <a:rPr lang="pl-PL" sz="1600" b="1" dirty="0"/>
              <a:t>Ulga na złe długi – wykreślenie dłużnika z rejestru VAT</a:t>
            </a:r>
          </a:p>
          <a:p>
            <a:pPr marL="742950" lvl="2" indent="-285750" defTabSz="762000">
              <a:spcBef>
                <a:spcPts val="0"/>
              </a:spcBef>
              <a:buClr>
                <a:srgbClr val="C00000"/>
              </a:buClr>
              <a:buSzPct val="100000"/>
              <a:buFont typeface="Calibri" panose="020F0502020204030204" pitchFamily="34" charset="0"/>
              <a:buChar char="-"/>
            </a:pPr>
            <a:r>
              <a:rPr lang="pl-PL" sz="1600" dirty="0"/>
              <a:t>C-127/18 A-PACK CZ</a:t>
            </a:r>
          </a:p>
          <a:p>
            <a:pPr marL="457200" lvl="2" indent="0" defTabSz="762000">
              <a:spcBef>
                <a:spcPts val="0"/>
              </a:spcBef>
              <a:buClr>
                <a:srgbClr val="C00000"/>
              </a:buClr>
              <a:buSzPct val="100000"/>
              <a:buNone/>
            </a:pPr>
            <a:endParaRPr lang="pl-PL" sz="1600" dirty="0"/>
          </a:p>
          <a:p>
            <a:pPr marL="457200" lvl="2" indent="0" algn="just" defTabSz="762000">
              <a:spcBef>
                <a:spcPts val="0"/>
              </a:spcBef>
              <a:buClr>
                <a:srgbClr val="C00000"/>
              </a:buClr>
              <a:buSzPct val="100000"/>
              <a:buNone/>
            </a:pPr>
            <a:r>
              <a:rPr lang="pl-PL" sz="1600" dirty="0"/>
              <a:t>Artykuł 90 dyrektywy stoi na przeszkodzie przepisom krajowym, takim jak rozpatrywane w postępowaniu głównym, które przewidują, że podatnik nie może dokonać korekty podstawy opodatkowania podatkiem od wartości dodanej (VAT) w przypadku całkowitego lub częściowego niewywiązania się z płatności przez dłużnika kwoty należnej z tytułu transakcji podlegającej temu podatkowi, jeżeli dłużnik ten nie jest już podatnikiem VAT.</a:t>
            </a:r>
          </a:p>
          <a:p>
            <a:pPr algn="just">
              <a:buClr>
                <a:srgbClr val="C00000"/>
              </a:buClr>
              <a:buFont typeface="Wingdings" panose="05000000000000000000" pitchFamily="2" charset="2"/>
              <a:buChar char="§"/>
            </a:pPr>
            <a:endParaRPr lang="pl-PL" sz="1600" dirty="0">
              <a:solidFill>
                <a:srgbClr val="000000"/>
              </a:solidFill>
            </a:endParaRPr>
          </a:p>
          <a:p>
            <a:pPr marL="0" indent="0" algn="just">
              <a:buClr>
                <a:srgbClr val="C00000"/>
              </a:buClr>
              <a:buNone/>
            </a:pPr>
            <a:endParaRPr lang="pl-PL" sz="1600" dirty="0"/>
          </a:p>
          <a:p>
            <a:pPr marL="0" indent="0" algn="just">
              <a:buClr>
                <a:srgbClr val="C00000"/>
              </a:buClr>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457200" lvl="2" indent="0" algn="just" defTabSz="762000">
              <a:spcBef>
                <a:spcPts val="0"/>
              </a:spcBef>
              <a:buClr>
                <a:srgbClr val="C00000"/>
              </a:buClr>
              <a:buSzPct val="100000"/>
              <a:buNone/>
            </a:pPr>
            <a:endParaRPr lang="pl-PL" sz="1600" dirty="0">
              <a:solidFill>
                <a:srgbClr val="834041"/>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53</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3948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6958817F-70AD-4499-99DB-0F24397D2DCD}" type="slidenum">
              <a:rPr lang="pl-PL" smtClean="0"/>
              <a:t>54</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2" name="Obraz 11" descr="Obraz zawierający osoba, mężczyzna, kostium, krawat&#10;&#10;Opis wygenerowany automatycznie">
            <a:extLst>
              <a:ext uri="{FF2B5EF4-FFF2-40B4-BE49-F238E27FC236}">
                <a16:creationId xmlns:a16="http://schemas.microsoft.com/office/drawing/2014/main" id="{42DF0A25-8337-44C3-8546-10F5870BB601}"/>
              </a:ext>
            </a:extLst>
          </p:cNvPr>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688307" y="1376828"/>
            <a:ext cx="2206031" cy="2596937"/>
          </a:xfrm>
          <a:prstGeom prst="rect">
            <a:avLst/>
          </a:prstGeom>
          <a:ln>
            <a:noFill/>
          </a:ln>
          <a:effectLst>
            <a:outerShdw blurRad="50800" dist="37674" dir="2700000" algn="tl" rotWithShape="0">
              <a:srgbClr val="000000">
                <a:alpha val="40000"/>
              </a:srgbClr>
            </a:outerShdw>
          </a:effectLst>
        </p:spPr>
      </p:pic>
      <p:sp>
        <p:nvSpPr>
          <p:cNvPr id="13" name="Prostokąt 12"/>
          <p:cNvSpPr/>
          <p:nvPr/>
        </p:nvSpPr>
        <p:spPr>
          <a:xfrm>
            <a:off x="3048000" y="2884236"/>
            <a:ext cx="6096000" cy="1089529"/>
          </a:xfrm>
          <a:prstGeom prst="rect">
            <a:avLst/>
          </a:prstGeom>
        </p:spPr>
        <p:txBody>
          <a:bodyPr>
            <a:spAutoFit/>
          </a:bodyPr>
          <a:lstStyle/>
          <a:p>
            <a:pPr lvl="1">
              <a:lnSpc>
                <a:spcPct val="120000"/>
              </a:lnSpc>
            </a:pPr>
            <a:r>
              <a:rPr lang="pl-PL" b="1" dirty="0"/>
              <a:t>Jerzy Martini</a:t>
            </a:r>
          </a:p>
          <a:p>
            <a:pPr lvl="1">
              <a:lnSpc>
                <a:spcPct val="120000"/>
              </a:lnSpc>
            </a:pPr>
            <a:r>
              <a:rPr lang="pl-PL" dirty="0"/>
              <a:t>E-mail: </a:t>
            </a:r>
            <a:r>
              <a:rPr lang="pl-PL" dirty="0">
                <a:hlinkClick r:id="rId4"/>
              </a:rPr>
              <a:t>jerzy.martini@martinitax.pl</a:t>
            </a:r>
            <a:endParaRPr lang="pl-PL" dirty="0"/>
          </a:p>
          <a:p>
            <a:pPr lvl="1">
              <a:lnSpc>
                <a:spcPct val="120000"/>
              </a:lnSpc>
            </a:pPr>
            <a:r>
              <a:rPr lang="pl-PL" dirty="0"/>
              <a:t>Tel. +48 509 853 669</a:t>
            </a:r>
            <a:endParaRPr lang="pl-PL" sz="2800" dirty="0"/>
          </a:p>
        </p:txBody>
      </p:sp>
      <p:sp>
        <p:nvSpPr>
          <p:cNvPr id="2" name="pole tekstowe 1"/>
          <p:cNvSpPr txBox="1"/>
          <p:nvPr/>
        </p:nvSpPr>
        <p:spPr>
          <a:xfrm>
            <a:off x="688307" y="283335"/>
            <a:ext cx="4115513" cy="646331"/>
          </a:xfrm>
          <a:prstGeom prst="rect">
            <a:avLst/>
          </a:prstGeom>
          <a:noFill/>
        </p:spPr>
        <p:txBody>
          <a:bodyPr wrap="square" rtlCol="0">
            <a:spAutoFit/>
          </a:bodyPr>
          <a:lstStyle/>
          <a:p>
            <a:r>
              <a:rPr lang="pl-PL" sz="3600" b="1" dirty="0">
                <a:solidFill>
                  <a:srgbClr val="834041"/>
                </a:solidFill>
              </a:rPr>
              <a:t>Dziękuję za uwagę!</a:t>
            </a:r>
          </a:p>
        </p:txBody>
      </p:sp>
      <p:sp>
        <p:nvSpPr>
          <p:cNvPr id="5" name="pole tekstowe 4"/>
          <p:cNvSpPr txBox="1"/>
          <p:nvPr/>
        </p:nvSpPr>
        <p:spPr>
          <a:xfrm>
            <a:off x="4095482" y="4546242"/>
            <a:ext cx="3515932" cy="1067343"/>
          </a:xfrm>
          <a:prstGeom prst="rect">
            <a:avLst/>
          </a:prstGeom>
          <a:noFill/>
        </p:spPr>
        <p:txBody>
          <a:bodyPr wrap="square" rtlCol="0">
            <a:spAutoFit/>
          </a:bodyPr>
          <a:lstStyle/>
          <a:p>
            <a:pPr lvl="1" algn="ctr">
              <a:lnSpc>
                <a:spcPct val="120000"/>
              </a:lnSpc>
            </a:pPr>
            <a:r>
              <a:rPr lang="pl-PL" b="1"/>
              <a:t>Martini i Wspólnicy Sp. z o.o.</a:t>
            </a:r>
          </a:p>
          <a:p>
            <a:pPr lvl="1" algn="ctr">
              <a:lnSpc>
                <a:spcPct val="120000"/>
              </a:lnSpc>
            </a:pPr>
            <a:r>
              <a:rPr lang="pl-PL"/>
              <a:t>ul. Brzozowa 12 lok. 7</a:t>
            </a:r>
          </a:p>
          <a:p>
            <a:pPr lvl="1" algn="ctr">
              <a:lnSpc>
                <a:spcPct val="120000"/>
              </a:lnSpc>
            </a:pPr>
            <a:r>
              <a:rPr lang="pl-PL"/>
              <a:t>00-286 Warszawa</a:t>
            </a:r>
            <a:endParaRPr lang="pl-PL" dirty="0"/>
          </a:p>
        </p:txBody>
      </p:sp>
    </p:spTree>
    <p:extLst>
      <p:ext uri="{BB962C8B-B14F-4D97-AF65-F5344CB8AC3E}">
        <p14:creationId xmlns:p14="http://schemas.microsoft.com/office/powerpoint/2010/main" val="2540920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7">
            <a:extLst>
              <a:ext uri="{FF2B5EF4-FFF2-40B4-BE49-F238E27FC236}">
                <a16:creationId xmlns:a16="http://schemas.microsoft.com/office/drawing/2014/main" id="{0C82C24E-8773-4806-B1A1-CA4CFE13B29B}"/>
              </a:ext>
            </a:extLst>
          </p:cNvPr>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25280" t="15220" r="44" b="15220"/>
          <a:stretch/>
        </p:blipFill>
        <p:spPr>
          <a:xfrm>
            <a:off x="0" y="0"/>
            <a:ext cx="12192000" cy="6858000"/>
          </a:xfrm>
          <a:prstGeom prst="rect">
            <a:avLst/>
          </a:prstGeom>
        </p:spPr>
      </p:pic>
      <p:sp>
        <p:nvSpPr>
          <p:cNvPr id="4" name="Shape 139">
            <a:extLst>
              <a:ext uri="{FF2B5EF4-FFF2-40B4-BE49-F238E27FC236}">
                <a16:creationId xmlns:a16="http://schemas.microsoft.com/office/drawing/2014/main" id="{1889200F-A21C-4D5F-A4F5-153038B189E2}"/>
              </a:ext>
            </a:extLst>
          </p:cNvPr>
          <p:cNvSpPr/>
          <p:nvPr/>
        </p:nvSpPr>
        <p:spPr>
          <a:xfrm>
            <a:off x="3891000" y="1224000"/>
            <a:ext cx="4410000" cy="4410000"/>
          </a:xfrm>
          <a:prstGeom prst="diamond">
            <a:avLst/>
          </a:prstGeom>
          <a:solidFill>
            <a:srgbClr val="752B2C"/>
          </a:solidFill>
          <a:ln>
            <a:noFill/>
          </a:ln>
        </p:spPr>
        <p:txBody>
          <a:bodyPr spcFirstLastPara="1" wrap="square" lIns="91425" tIns="91425" rIns="91425" bIns="91425" anchor="ctr" anchorCtr="0">
            <a:noAutofit/>
          </a:bodyPr>
          <a:lstStyle/>
          <a:p>
            <a:pPr algn="ctr"/>
            <a:endParaRPr sz="1600" dirty="0">
              <a:solidFill>
                <a:srgbClr val="FFFFFF"/>
              </a:solidFill>
              <a:latin typeface="Merriweather"/>
              <a:ea typeface="Merriweather"/>
              <a:cs typeface="Merriweather"/>
              <a:sym typeface="Merriweather"/>
            </a:endParaRPr>
          </a:p>
        </p:txBody>
      </p:sp>
      <p:pic>
        <p:nvPicPr>
          <p:cNvPr id="5" name="Obraz 4">
            <a:extLst>
              <a:ext uri="{FF2B5EF4-FFF2-40B4-BE49-F238E27FC236}">
                <a16:creationId xmlns:a16="http://schemas.microsoft.com/office/drawing/2014/main" id="{5198BB6F-3320-4D8A-8DE9-D81A22B28F4E}"/>
              </a:ext>
            </a:extLst>
          </p:cNvPr>
          <p:cNvPicPr>
            <a:picLocks noChangeAspect="1"/>
          </p:cNvPicPr>
          <p:nvPr/>
        </p:nvPicPr>
        <p:blipFill rotWithShape="1">
          <a:blip r:embed="rId4"/>
          <a:srcRect l="3917" t="14286" r="6342" b="14285"/>
          <a:stretch/>
        </p:blipFill>
        <p:spPr bwMode="auto">
          <a:xfrm>
            <a:off x="4367808" y="2953164"/>
            <a:ext cx="3377176" cy="912750"/>
          </a:xfrm>
          <a:prstGeom prst="rect">
            <a:avLst/>
          </a:prstGeom>
          <a:noFill/>
          <a:ln w="9525">
            <a:noFill/>
            <a:miter lim="800000"/>
            <a:headEnd/>
            <a:tailEnd/>
          </a:ln>
          <a:effectLst/>
        </p:spPr>
      </p:pic>
      <p:sp>
        <p:nvSpPr>
          <p:cNvPr id="2" name="Symbol zastępczy numeru slajdu 1">
            <a:extLst>
              <a:ext uri="{FF2B5EF4-FFF2-40B4-BE49-F238E27FC236}">
                <a16:creationId xmlns:a16="http://schemas.microsoft.com/office/drawing/2014/main" id="{CF538C50-3267-40D4-98D9-D117F2A11799}"/>
              </a:ext>
            </a:extLst>
          </p:cNvPr>
          <p:cNvSpPr>
            <a:spLocks noGrp="1"/>
          </p:cNvSpPr>
          <p:nvPr>
            <p:ph type="sldNum" sz="quarter" idx="12"/>
          </p:nvPr>
        </p:nvSpPr>
        <p:spPr/>
        <p:txBody>
          <a:bodyPr/>
          <a:lstStyle/>
          <a:p>
            <a:fld id="{6958817F-70AD-4499-99DB-0F24397D2DCD}" type="slidenum">
              <a:rPr lang="pl-PL" smtClean="0"/>
              <a:t>55</a:t>
            </a:fld>
            <a:endParaRPr lang="pl-PL"/>
          </a:p>
        </p:txBody>
      </p:sp>
    </p:spTree>
    <p:extLst>
      <p:ext uri="{BB962C8B-B14F-4D97-AF65-F5344CB8AC3E}">
        <p14:creationId xmlns:p14="http://schemas.microsoft.com/office/powerpoint/2010/main" val="50898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Inwestycje a VAT</a:t>
            </a:r>
            <a:endParaRPr lang="pl-PL" b="1" dirty="0">
              <a:solidFill>
                <a:srgbClr val="834041"/>
              </a:solidFill>
            </a:endParaRPr>
          </a:p>
        </p:txBody>
      </p:sp>
      <p:sp>
        <p:nvSpPr>
          <p:cNvPr id="16" name="Symbol zastępczy zawartości 15"/>
          <p:cNvSpPr>
            <a:spLocks noGrp="1"/>
          </p:cNvSpPr>
          <p:nvPr>
            <p:ph idx="1"/>
          </p:nvPr>
        </p:nvSpPr>
        <p:spPr>
          <a:xfrm>
            <a:off x="987136" y="1600201"/>
            <a:ext cx="8513428" cy="5121274"/>
          </a:xfrm>
        </p:spPr>
        <p:txBody>
          <a:bodyPr>
            <a:normAutofit/>
          </a:bodyPr>
          <a:lstStyle/>
          <a:p>
            <a:pPr marL="342900" lvl="1" indent="-285750" algn="just" defTabSz="762000">
              <a:spcBef>
                <a:spcPts val="0"/>
              </a:spcBef>
              <a:buClr>
                <a:srgbClr val="C00000"/>
              </a:buClr>
              <a:buSzPct val="100000"/>
            </a:pPr>
            <a:r>
              <a:rPr lang="pl-PL" sz="1600" dirty="0"/>
              <a:t>Nadużycie prawa (ustawa o VAT)</a:t>
            </a:r>
          </a:p>
          <a:p>
            <a:pPr marL="57150" lvl="1" indent="0" algn="just" defTabSz="762000">
              <a:spcBef>
                <a:spcPts val="0"/>
              </a:spcBef>
              <a:buClr>
                <a:srgbClr val="C00000"/>
              </a:buClr>
              <a:buSzPct val="100000"/>
              <a:buNone/>
            </a:pPr>
            <a:endParaRPr lang="pl-PL" sz="1600" dirty="0"/>
          </a:p>
          <a:p>
            <a:pPr marL="0" indent="0">
              <a:buClr>
                <a:srgbClr val="FF0000"/>
              </a:buClr>
              <a:buNone/>
            </a:pPr>
            <a:r>
              <a:rPr lang="pl-PL" sz="1600" i="1" dirty="0"/>
              <a:t>4. W  przypadku wystąpienia nadużycia prawa dokonane czynności, o których mowa w ust. 1, wywołują jedynie takie skutki podatkowe, jakie miałyby miejsce w przypadku odtworzenia sytuacji, która istniałaby w braku czynności stanowiących nadużycie prawa.</a:t>
            </a:r>
          </a:p>
          <a:p>
            <a:pPr marL="0" indent="0">
              <a:buClr>
                <a:srgbClr val="FF0000"/>
              </a:buClr>
              <a:buNone/>
            </a:pPr>
            <a:r>
              <a:rPr lang="pl-PL" sz="1600" i="1" dirty="0"/>
              <a:t>5. Przez nadużycie prawa rozumie się dokonanie czynności, o których mowa w ust. 1, w ramach transakcji, która pomimo spełnienia warunków formalnych ustanowionych w przepisach ustawy, miała zasadniczo na celu osiągnięcie korzyści podatkowych, których przyznanie byłoby sprzeczne </a:t>
            </a:r>
            <a:br>
              <a:rPr lang="pl-PL" sz="1600" i="1" dirty="0"/>
            </a:br>
            <a:r>
              <a:rPr lang="pl-PL" sz="1600" i="1" dirty="0"/>
              <a:t>z celem, któremu służą te przepisy.</a:t>
            </a:r>
          </a:p>
          <a:p>
            <a:endParaRPr lang="pl-PL" sz="1600"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6</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755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Inwestycje a VAT</a:t>
            </a:r>
            <a:endParaRPr lang="pl-PL" b="1" dirty="0">
              <a:solidFill>
                <a:srgbClr val="834041"/>
              </a:solidFill>
            </a:endParaRPr>
          </a:p>
        </p:txBody>
      </p:sp>
      <p:sp>
        <p:nvSpPr>
          <p:cNvPr id="16" name="Symbol zastępczy zawartości 15"/>
          <p:cNvSpPr>
            <a:spLocks noGrp="1"/>
          </p:cNvSpPr>
          <p:nvPr>
            <p:ph idx="1"/>
          </p:nvPr>
        </p:nvSpPr>
        <p:spPr>
          <a:xfrm>
            <a:off x="987136" y="1600201"/>
            <a:ext cx="8513428" cy="5121274"/>
          </a:xfrm>
        </p:spPr>
        <p:txBody>
          <a:bodyPr/>
          <a:lstStyle/>
          <a:p>
            <a:pPr marL="0" lvl="1" indent="0" algn="just" defTabSz="762000">
              <a:spcBef>
                <a:spcPts val="0"/>
              </a:spcBef>
              <a:buClr>
                <a:srgbClr val="C00000"/>
              </a:buClr>
              <a:buSzPct val="100000"/>
              <a:buNone/>
            </a:pPr>
            <a:r>
              <a:rPr lang="pl-PL" sz="1600" dirty="0"/>
              <a:t>Wyrok TSUE z dnia 22 grudnia 2010 r. w sprawie C-103/09 Weald Leasing</a:t>
            </a:r>
          </a:p>
          <a:p>
            <a:pPr marL="0" lvl="1" indent="0" algn="just" defTabSz="762000">
              <a:spcBef>
                <a:spcPts val="0"/>
              </a:spcBef>
              <a:buClr>
                <a:srgbClr val="C00000"/>
              </a:buClr>
              <a:buSzPct val="100000"/>
              <a:buNone/>
            </a:pPr>
            <a:endParaRPr lang="pl-PL" sz="1600" dirty="0"/>
          </a:p>
          <a:p>
            <a:r>
              <a:rPr lang="pl-PL" sz="2000" i="1" dirty="0"/>
              <a:t>„1) Korzyść podatkowa wynikająca z dokonania przez przedsiębiorstwo transakcji leasingowych w zakresie środków trwałych, takich jak będące przedmiotem sporu w sprawie przed sądem krajowym, zamiast bezpośredniego zakupu tych środków nie stanowi korzyści podatkowej, której przyznanie byłoby sprzeczne z celem właściwych przepisów, o ile warunki umowne tych transakcji, w szczególności dotyczące określenia kwoty opłat leasingowych, odpowiadają normalnym warunkom rynkowym.”</a:t>
            </a:r>
            <a:endParaRPr lang="pl-PL" sz="2000" dirty="0"/>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7</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43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Inwestycje a VAT</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lstStyle/>
          <a:p>
            <a:pPr marL="0" lvl="1" indent="0" algn="just" defTabSz="762000">
              <a:spcBef>
                <a:spcPts val="0"/>
              </a:spcBef>
              <a:buClr>
                <a:srgbClr val="C00000"/>
              </a:buClr>
              <a:buSzPct val="100000"/>
              <a:buNone/>
            </a:pPr>
            <a:r>
              <a:rPr lang="pl-PL" dirty="0"/>
              <a:t>Aport – podstawa opodatkowania VAT</a:t>
            </a:r>
          </a:p>
          <a:p>
            <a:pPr marL="0" lvl="1" indent="0" algn="just" defTabSz="762000">
              <a:spcBef>
                <a:spcPts val="0"/>
              </a:spcBef>
              <a:buClr>
                <a:srgbClr val="C00000"/>
              </a:buClr>
              <a:buSzPct val="100000"/>
              <a:buNone/>
            </a:pPr>
            <a:endParaRPr lang="pl-PL" sz="1600" dirty="0"/>
          </a:p>
          <a:p>
            <a:pPr marL="285750" lvl="1" algn="just" defTabSz="762000">
              <a:spcBef>
                <a:spcPts val="0"/>
              </a:spcBef>
              <a:buClr>
                <a:srgbClr val="C00000"/>
              </a:buClr>
              <a:buSzPct val="100000"/>
            </a:pPr>
            <a:r>
              <a:rPr lang="pl-PL" sz="1600" dirty="0"/>
              <a:t>Aggio – wartość nominalna czy cena emisyjna akcji?</a:t>
            </a:r>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8</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1353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p:cNvSpPr>
            <a:spLocks noGrp="1"/>
          </p:cNvSpPr>
          <p:nvPr>
            <p:ph type="title"/>
          </p:nvPr>
        </p:nvSpPr>
        <p:spPr/>
        <p:txBody>
          <a:bodyPr/>
          <a:lstStyle/>
          <a:p>
            <a:r>
              <a:rPr lang="pl-PL" b="1" dirty="0">
                <a:solidFill>
                  <a:srgbClr val="834041"/>
                </a:solidFill>
                <a:cs typeface="Arial" charset="0"/>
              </a:rPr>
              <a:t>Rekompensata a VAT</a:t>
            </a:r>
            <a:endParaRPr lang="pl-PL" b="1" dirty="0">
              <a:solidFill>
                <a:srgbClr val="834041"/>
              </a:solidFill>
            </a:endParaRPr>
          </a:p>
        </p:txBody>
      </p:sp>
      <p:sp>
        <p:nvSpPr>
          <p:cNvPr id="16" name="Symbol zastępczy zawartości 15"/>
          <p:cNvSpPr>
            <a:spLocks noGrp="1"/>
          </p:cNvSpPr>
          <p:nvPr>
            <p:ph idx="1"/>
          </p:nvPr>
        </p:nvSpPr>
        <p:spPr>
          <a:xfrm>
            <a:off x="838200" y="1600201"/>
            <a:ext cx="8662364" cy="5121274"/>
          </a:xfrm>
        </p:spPr>
        <p:txBody>
          <a:bodyPr/>
          <a:lstStyle/>
          <a:p>
            <a:pPr marL="285750" lvl="1" indent="-285750" algn="just" defTabSz="762000">
              <a:lnSpc>
                <a:spcPct val="150000"/>
              </a:lnSpc>
              <a:spcBef>
                <a:spcPts val="0"/>
              </a:spcBef>
              <a:buClr>
                <a:srgbClr val="C00000"/>
              </a:buClr>
              <a:buSzPct val="100000"/>
            </a:pPr>
            <a:r>
              <a:rPr lang="pl-PL" sz="1600" dirty="0"/>
              <a:t>Wynagrodzenie za świadczenie usług</a:t>
            </a:r>
          </a:p>
          <a:p>
            <a:pPr marL="285750" lvl="1" indent="-285750" algn="just" defTabSz="762000">
              <a:lnSpc>
                <a:spcPct val="150000"/>
              </a:lnSpc>
              <a:spcBef>
                <a:spcPts val="0"/>
              </a:spcBef>
              <a:buClr>
                <a:srgbClr val="C00000"/>
              </a:buClr>
              <a:buSzPct val="100000"/>
            </a:pPr>
            <a:r>
              <a:rPr lang="pl-PL" sz="1600" dirty="0"/>
              <a:t>Dofinansowanie / dopłata nieuwzględniana w podstawie opodatkowania</a:t>
            </a:r>
          </a:p>
          <a:p>
            <a:pPr marL="742950" lvl="2" indent="-285750" algn="just" defTabSz="762000">
              <a:lnSpc>
                <a:spcPct val="150000"/>
              </a:lnSpc>
              <a:spcBef>
                <a:spcPts val="0"/>
              </a:spcBef>
              <a:buClr>
                <a:srgbClr val="C00000"/>
              </a:buClr>
              <a:buSzPct val="100000"/>
              <a:buFont typeface="Calibri" panose="020F0502020204030204" pitchFamily="34" charset="0"/>
              <a:buChar char="-"/>
            </a:pPr>
            <a:endParaRPr lang="pl-PL" sz="1600" dirty="0"/>
          </a:p>
          <a:p>
            <a:pPr marL="742950" lvl="2" indent="-285750" algn="just" defTabSz="762000">
              <a:spcBef>
                <a:spcPts val="0"/>
              </a:spcBef>
              <a:buClr>
                <a:srgbClr val="C00000"/>
              </a:buClr>
              <a:buSzPct val="100000"/>
              <a:buFont typeface="Calibri" panose="020F0502020204030204" pitchFamily="34" charset="0"/>
              <a:buChar char="-"/>
            </a:pPr>
            <a:endParaRPr lang="pl-PL" sz="1600" dirty="0"/>
          </a:p>
          <a:p>
            <a:endParaRPr lang="pl-PL" dirty="0"/>
          </a:p>
        </p:txBody>
      </p:sp>
      <p:sp>
        <p:nvSpPr>
          <p:cNvPr id="4" name="Symbol zastępczy numeru slajdu 3"/>
          <p:cNvSpPr>
            <a:spLocks noGrp="1"/>
          </p:cNvSpPr>
          <p:nvPr>
            <p:ph type="sldNum" sz="quarter" idx="12"/>
          </p:nvPr>
        </p:nvSpPr>
        <p:spPr/>
        <p:txBody>
          <a:bodyPr/>
          <a:lstStyle/>
          <a:p>
            <a:fld id="{6958817F-70AD-4499-99DB-0F24397D2DCD}" type="slidenum">
              <a:rPr lang="pl-PL" smtClean="0"/>
              <a:t>9</a:t>
            </a:fld>
            <a:endParaRPr lang="pl-PL"/>
          </a:p>
        </p:txBody>
      </p:sp>
      <p:grpSp>
        <p:nvGrpSpPr>
          <p:cNvPr id="8" name="Grupa 7">
            <a:extLst>
              <a:ext uri="{FF2B5EF4-FFF2-40B4-BE49-F238E27FC236}">
                <a16:creationId xmlns:a16="http://schemas.microsoft.com/office/drawing/2014/main" id="{D758F2DF-0249-4CE6-806D-8B531DAAA0FC}"/>
              </a:ext>
            </a:extLst>
          </p:cNvPr>
          <p:cNvGrpSpPr/>
          <p:nvPr/>
        </p:nvGrpSpPr>
        <p:grpSpPr>
          <a:xfrm>
            <a:off x="7782000" y="0"/>
            <a:ext cx="4410000" cy="4410000"/>
            <a:chOff x="7782000" y="0"/>
            <a:chExt cx="4410000" cy="4410000"/>
          </a:xfrm>
        </p:grpSpPr>
        <p:sp>
          <p:nvSpPr>
            <p:cNvPr id="9" name="Shape 139">
              <a:extLst>
                <a:ext uri="{FF2B5EF4-FFF2-40B4-BE49-F238E27FC236}">
                  <a16:creationId xmlns:a16="http://schemas.microsoft.com/office/drawing/2014/main" id="{9E27F9E9-5574-47A2-B2A6-BA9A0A3DB79E}"/>
                </a:ext>
              </a:extLst>
            </p:cNvPr>
            <p:cNvSpPr/>
            <p:nvPr/>
          </p:nvSpPr>
          <p:spPr>
            <a:xfrm rot="10800000">
              <a:off x="7782000" y="0"/>
              <a:ext cx="4410000" cy="4410000"/>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0" name="Obraz 9">
              <a:extLst>
                <a:ext uri="{FF2B5EF4-FFF2-40B4-BE49-F238E27FC236}">
                  <a16:creationId xmlns:a16="http://schemas.microsoft.com/office/drawing/2014/main" id="{FDC84371-3E87-402A-8F0C-A43CC56A0B1A}"/>
                </a:ext>
              </a:extLst>
            </p:cNvPr>
            <p:cNvPicPr>
              <a:picLocks noChangeAspect="1"/>
            </p:cNvPicPr>
            <p:nvPr/>
          </p:nvPicPr>
          <p:blipFill rotWithShape="1">
            <a:blip r:embed="rId2"/>
            <a:srcRect l="3917" t="14286" r="6342" b="14285"/>
            <a:stretch/>
          </p:blipFill>
          <p:spPr bwMode="auto">
            <a:xfrm>
              <a:off x="9500564" y="901144"/>
              <a:ext cx="2586510" cy="699056"/>
            </a:xfrm>
            <a:prstGeom prst="rect">
              <a:avLst/>
            </a:prstGeom>
            <a:noFill/>
            <a:ln w="9525">
              <a:noFill/>
              <a:miter lim="800000"/>
              <a:headEnd/>
              <a:tailEnd/>
            </a:ln>
            <a:effectLst/>
          </p:spPr>
        </p:pic>
      </p:grpSp>
      <p:sp>
        <p:nvSpPr>
          <p:cNvPr id="11" name="Shape 139">
            <a:extLst>
              <a:ext uri="{FF2B5EF4-FFF2-40B4-BE49-F238E27FC236}">
                <a16:creationId xmlns:a16="http://schemas.microsoft.com/office/drawing/2014/main" id="{0BF3E3FF-D862-44F8-B5DB-36460309370E}"/>
              </a:ext>
            </a:extLst>
          </p:cNvPr>
          <p:cNvSpPr/>
          <p:nvPr/>
        </p:nvSpPr>
        <p:spPr>
          <a:xfrm>
            <a:off x="1" y="5870865"/>
            <a:ext cx="987135" cy="987135"/>
          </a:xfrm>
          <a:prstGeom prst="rtTriangle">
            <a:avLst/>
          </a:prstGeom>
          <a:solidFill>
            <a:srgbClr val="752B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Merriweather"/>
              <a:ea typeface="Merriweather"/>
              <a:cs typeface="Merriweather"/>
              <a:sym typeface="Merriweather"/>
            </a:endParaRPr>
          </a:p>
        </p:txBody>
      </p:sp>
      <p:pic>
        <p:nvPicPr>
          <p:cNvPr id="17" name="Obraz 16">
            <a:extLst>
              <a:ext uri="{FF2B5EF4-FFF2-40B4-BE49-F238E27FC236}">
                <a16:creationId xmlns:a16="http://schemas.microsoft.com/office/drawing/2014/main" id="{D3361A73-AA2E-421B-9847-51E2DD2467A3}"/>
              </a:ext>
            </a:extLst>
          </p:cNvPr>
          <p:cNvPicPr>
            <a:picLocks noChangeAspect="1"/>
          </p:cNvPicPr>
          <p:nvPr/>
        </p:nvPicPr>
        <p:blipFill>
          <a:blip r:embed="rId3"/>
          <a:srcRect/>
          <a:stretch>
            <a:fillRect/>
          </a:stretch>
        </p:blipFill>
        <p:spPr bwMode="auto">
          <a:xfrm>
            <a:off x="5257006" y="5960570"/>
            <a:ext cx="1677987" cy="5699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132939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C9E16283399374C8458EBAE01C01286" ma:contentTypeVersion="8" ma:contentTypeDescription="Utwórz nowy dokument." ma:contentTypeScope="" ma:versionID="4d7fabc4da9ee2950f94b9fe1cf9c2b7">
  <xsd:schema xmlns:xsd="http://www.w3.org/2001/XMLSchema" xmlns:xs="http://www.w3.org/2001/XMLSchema" xmlns:p="http://schemas.microsoft.com/office/2006/metadata/properties" xmlns:ns3="ac9c3c2e-4a36-44d8-b072-609f0520a106" targetNamespace="http://schemas.microsoft.com/office/2006/metadata/properties" ma:root="true" ma:fieldsID="495c6c1fe05368fce14bf47fd9f13e9d" ns3:_="">
    <xsd:import namespace="ac9c3c2e-4a36-44d8-b072-609f0520a1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c3c2e-4a36-44d8-b072-609f0520a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FEC82C-9BA7-4DEE-8620-0A90790C4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9c3c2e-4a36-44d8-b072-609f0520a1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200F28-3ED2-4389-BA65-15C020D05218}">
  <ds:schemaRefs>
    <ds:schemaRef ds:uri="http://schemas.microsoft.com/sharepoint/v3/contenttype/forms"/>
  </ds:schemaRefs>
</ds:datastoreItem>
</file>

<file path=customXml/itemProps3.xml><?xml version="1.0" encoding="utf-8"?>
<ds:datastoreItem xmlns:ds="http://schemas.openxmlformats.org/officeDocument/2006/customXml" ds:itemID="{B57C5AFB-94B2-4099-B8B8-B21DEBF1376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9512</TotalTime>
  <Words>5399</Words>
  <Application>Microsoft Office PowerPoint</Application>
  <PresentationFormat>Panoramiczny</PresentationFormat>
  <Paragraphs>974</Paragraphs>
  <Slides>55</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55</vt:i4>
      </vt:variant>
    </vt:vector>
  </HeadingPairs>
  <TitlesOfParts>
    <vt:vector size="62" baseType="lpstr">
      <vt:lpstr>Arial</vt:lpstr>
      <vt:lpstr>Calibri</vt:lpstr>
      <vt:lpstr>Calibri Light</vt:lpstr>
      <vt:lpstr>inherit</vt:lpstr>
      <vt:lpstr>Merriweather</vt:lpstr>
      <vt:lpstr>Wingdings</vt:lpstr>
      <vt:lpstr>Motyw pakietu Office</vt:lpstr>
      <vt:lpstr>VAT  2019 – 2020  Jerzy Martini</vt:lpstr>
      <vt:lpstr>Prezentacja programu PowerPoint</vt:lpstr>
      <vt:lpstr>Agenda</vt:lpstr>
      <vt:lpstr>Inwestycje a VAT</vt:lpstr>
      <vt:lpstr>Inwestycje a VAT</vt:lpstr>
      <vt:lpstr>Inwestycje a VAT</vt:lpstr>
      <vt:lpstr>Inwestycje a VAT</vt:lpstr>
      <vt:lpstr>Inwestycje a VAT</vt:lpstr>
      <vt:lpstr>Rekompensata a VAT</vt:lpstr>
      <vt:lpstr>„Biała lista” podatników VAT</vt:lpstr>
      <vt:lpstr>„Biała lista” podatników VAT</vt:lpstr>
      <vt:lpstr>Sprawdzanie danych podatnika</vt:lpstr>
      <vt:lpstr>Sprawdzanie danych podatnika</vt:lpstr>
      <vt:lpstr>Sprawdzanie danych podatnika</vt:lpstr>
      <vt:lpstr>Sprawdzanie danych podatnika</vt:lpstr>
      <vt:lpstr>Sprawdzanie danych podatnika</vt:lpstr>
      <vt:lpstr>„Biała lista” - sankcje</vt:lpstr>
      <vt:lpstr>„Biała lista” - sankcje</vt:lpstr>
      <vt:lpstr>„Biała lista” - sankcje</vt:lpstr>
      <vt:lpstr>„Biała lista” - sankcje</vt:lpstr>
      <vt:lpstr>„Biała lista” – rachunki wirtualne</vt:lpstr>
      <vt:lpstr>Inne zmiany od 09.2019</vt:lpstr>
      <vt:lpstr>Inne zmiany od 09.2019</vt:lpstr>
      <vt:lpstr>Obowiązkowy MPP</vt:lpstr>
      <vt:lpstr>Decyzja derogacyjna Rady UE</vt:lpstr>
      <vt:lpstr>Obowiązkowy MPP</vt:lpstr>
      <vt:lpstr>Limit</vt:lpstr>
      <vt:lpstr>Limit</vt:lpstr>
      <vt:lpstr>Obowiązkowy MPP</vt:lpstr>
      <vt:lpstr>Prezentacja programu PowerPoint</vt:lpstr>
      <vt:lpstr>Prezentacja programu PowerPoint</vt:lpstr>
      <vt:lpstr>Prezentacja programu PowerPoint</vt:lpstr>
      <vt:lpstr>Prezentacja programu PowerPoint</vt:lpstr>
      <vt:lpstr>MPP – Obowiązki nabywcy</vt:lpstr>
      <vt:lpstr>MPP – sankcje</vt:lpstr>
      <vt:lpstr>MPP – sankcje KKS</vt:lpstr>
      <vt:lpstr>Nowy element na fakturach</vt:lpstr>
      <vt:lpstr>Nowy element na fakturach</vt:lpstr>
      <vt:lpstr>MPP – płatności zbiorcze</vt:lpstr>
      <vt:lpstr>Zapłata PIT/ CIT/ ZUS/akcyza/cło</vt:lpstr>
      <vt:lpstr>Zapłata PIT/ CIT/ ZUS/akcyza/cło</vt:lpstr>
      <vt:lpstr>MPP - zaliczki</vt:lpstr>
      <vt:lpstr>MPP - kontrowersje</vt:lpstr>
      <vt:lpstr>MPP - kontrowersje</vt:lpstr>
      <vt:lpstr>MPP - kontrowersje</vt:lpstr>
      <vt:lpstr>MPP - kontrowersje</vt:lpstr>
      <vt:lpstr>MPP - kontrowersje</vt:lpstr>
      <vt:lpstr>MPP – przepisy przejściowe</vt:lpstr>
      <vt:lpstr>Nowelizacja dot. stawek VAT</vt:lpstr>
      <vt:lpstr>Inne zmiany (od 2020)</vt:lpstr>
      <vt:lpstr>JPK_VDEK - projekt</vt:lpstr>
      <vt:lpstr>Wybrane orzeczenia TSUE</vt:lpstr>
      <vt:lpstr>Wybrane orzeczenia TSUE</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Raportowanie schematów podatkowych Baltis Investment</dc:title>
  <dc:creator>Jakub Kaliński</dc:creator>
  <cp:lastModifiedBy>Martini i Wspólnicy</cp:lastModifiedBy>
  <cp:revision>293</cp:revision>
  <cp:lastPrinted>2019-06-04T15:07:44Z</cp:lastPrinted>
  <dcterms:created xsi:type="dcterms:W3CDTF">2018-05-08T10:31:27Z</dcterms:created>
  <dcterms:modified xsi:type="dcterms:W3CDTF">2019-12-12T06:54:36Z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0x010100FC9E16283399374C8458EBAE01C01286</vt:lpwstr>
  </property>
</Properties>
</file>